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65" r:id="rId3"/>
    <p:sldId id="257" r:id="rId4"/>
    <p:sldId id="266" r:id="rId5"/>
    <p:sldId id="259" r:id="rId6"/>
    <p:sldId id="267" r:id="rId7"/>
    <p:sldId id="261" r:id="rId8"/>
    <p:sldId id="274" r:id="rId9"/>
    <p:sldId id="275" r:id="rId10"/>
    <p:sldId id="260" r:id="rId11"/>
    <p:sldId id="280" r:id="rId12"/>
    <p:sldId id="281" r:id="rId13"/>
    <p:sldId id="282" r:id="rId14"/>
    <p:sldId id="284" r:id="rId15"/>
    <p:sldId id="2338" r:id="rId16"/>
    <p:sldId id="2349" r:id="rId17"/>
    <p:sldId id="2339" r:id="rId18"/>
    <p:sldId id="2340" r:id="rId19"/>
    <p:sldId id="2341" r:id="rId20"/>
    <p:sldId id="2342" r:id="rId21"/>
    <p:sldId id="2343" r:id="rId22"/>
    <p:sldId id="2344" r:id="rId23"/>
    <p:sldId id="2350" r:id="rId24"/>
    <p:sldId id="2351" r:id="rId25"/>
    <p:sldId id="2352" r:id="rId26"/>
    <p:sldId id="2347" r:id="rId27"/>
    <p:sldId id="2346" r:id="rId28"/>
    <p:sldId id="2348" r:id="rId29"/>
    <p:sldId id="264" r:id="rId30"/>
    <p:sldId id="2345" r:id="rId31"/>
  </p:sldIdLst>
  <p:sldSz cx="9144000" cy="5143500" type="screen16x9"/>
  <p:notesSz cx="7077075" cy="9383713"/>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5">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C48"/>
    <a:srgbClr val="0070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0" autoAdjust="0"/>
  </p:normalViewPr>
  <p:slideViewPr>
    <p:cSldViewPr>
      <p:cViewPr varScale="1">
        <p:scale>
          <a:sx n="120" d="100"/>
          <a:sy n="120" d="100"/>
        </p:scale>
        <p:origin x="200" y="58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p:scale>
          <a:sx n="70" d="100"/>
          <a:sy n="70" d="100"/>
        </p:scale>
        <p:origin x="-3198" y="-66"/>
      </p:cViewPr>
      <p:guideLst>
        <p:guide orient="horz" pos="2955"/>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atin typeface="Arial" charset="0"/>
              </a:defRPr>
            </a:lvl1pPr>
          </a:lstStyle>
          <a:p>
            <a:pPr>
              <a:defRPr/>
            </a:pPr>
            <a:fld id="{0C5C15DB-11A6-4112-B189-B4B63969769D}" type="datetimeFigureOut">
              <a:rPr lang="en-US"/>
              <a:pPr>
                <a:defRPr/>
              </a:pPr>
              <a:t>9/15/20</a:t>
            </a:fld>
            <a:endParaRPr lang="en-US"/>
          </a:p>
        </p:txBody>
      </p:sp>
      <p:sp>
        <p:nvSpPr>
          <p:cNvPr id="4" name="Footer Placeholder 3"/>
          <p:cNvSpPr>
            <a:spLocks noGrp="1"/>
          </p:cNvSpPr>
          <p:nvPr>
            <p:ph type="ftr" sz="quarter" idx="2"/>
          </p:nvPr>
        </p:nvSpPr>
        <p:spPr>
          <a:xfrm>
            <a:off x="0" y="8912225"/>
            <a:ext cx="3067050" cy="4699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6" name="Slide Number Placeholder 5"/>
          <p:cNvSpPr>
            <a:spLocks noGrp="1"/>
          </p:cNvSpPr>
          <p:nvPr>
            <p:ph type="sldNum" sz="quarter" idx="3"/>
          </p:nvPr>
        </p:nvSpPr>
        <p:spPr>
          <a:xfrm>
            <a:off x="4008438" y="8912225"/>
            <a:ext cx="3067050" cy="469900"/>
          </a:xfrm>
          <a:prstGeom prst="rect">
            <a:avLst/>
          </a:prstGeom>
        </p:spPr>
        <p:txBody>
          <a:bodyPr vert="horz" lIns="91440" tIns="45720" rIns="91440" bIns="45720" rtlCol="0" anchor="b"/>
          <a:lstStyle>
            <a:lvl1pPr algn="r">
              <a:defRPr sz="1200">
                <a:latin typeface="Arial" charset="0"/>
              </a:defRPr>
            </a:lvl1pPr>
          </a:lstStyle>
          <a:p>
            <a:pPr>
              <a:defRPr/>
            </a:pPr>
            <a:fld id="{F4429B67-5F41-4671-BF3C-3A74F4BD2A15}" type="slidenum">
              <a:rPr lang="en-US"/>
              <a:pPr>
                <a:defRPr/>
              </a:pPr>
              <a:t>‹#›</a:t>
            </a:fld>
            <a:endParaRPr lang="en-US"/>
          </a:p>
        </p:txBody>
      </p:sp>
    </p:spTree>
    <p:extLst>
      <p:ext uri="{BB962C8B-B14F-4D97-AF65-F5344CB8AC3E}">
        <p14:creationId xmlns:p14="http://schemas.microsoft.com/office/powerpoint/2010/main" val="2107527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atin typeface="Arial" charset="0"/>
              </a:defRPr>
            </a:lvl1pPr>
          </a:lstStyle>
          <a:p>
            <a:pPr>
              <a:defRPr/>
            </a:pPr>
            <a:fld id="{E70C0810-4D61-476D-85B9-67DD24F29068}" type="datetimeFigureOut">
              <a:rPr lang="en-US"/>
              <a:pPr>
                <a:defRPr/>
              </a:pPr>
              <a:t>9/15/20</a:t>
            </a:fld>
            <a:endParaRPr lang="en-US"/>
          </a:p>
        </p:txBody>
      </p:sp>
      <p:sp>
        <p:nvSpPr>
          <p:cNvPr id="4" name="Slide Image Placeholder 3"/>
          <p:cNvSpPr>
            <a:spLocks noGrp="1" noRot="1" noChangeAspect="1"/>
          </p:cNvSpPr>
          <p:nvPr>
            <p:ph type="sldImg" idx="2"/>
          </p:nvPr>
        </p:nvSpPr>
        <p:spPr>
          <a:xfrm>
            <a:off x="411163" y="703263"/>
            <a:ext cx="6254750" cy="35194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8025" y="4457700"/>
            <a:ext cx="5661025" cy="422275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12225"/>
            <a:ext cx="3067050" cy="4699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4008438" y="8912225"/>
            <a:ext cx="3067050" cy="469900"/>
          </a:xfrm>
          <a:prstGeom prst="rect">
            <a:avLst/>
          </a:prstGeom>
        </p:spPr>
        <p:txBody>
          <a:bodyPr vert="horz" lIns="91440" tIns="45720" rIns="91440" bIns="45720" rtlCol="0" anchor="b"/>
          <a:lstStyle>
            <a:lvl1pPr algn="r">
              <a:defRPr sz="1200">
                <a:latin typeface="Arial" charset="0"/>
              </a:defRPr>
            </a:lvl1pPr>
          </a:lstStyle>
          <a:p>
            <a:pPr>
              <a:defRPr/>
            </a:pPr>
            <a:fld id="{CFF1A404-780B-445D-9205-D143319E6490}" type="slidenum">
              <a:rPr lang="en-US"/>
              <a:pPr>
                <a:defRPr/>
              </a:pPr>
              <a:t>‹#›</a:t>
            </a:fld>
            <a:endParaRPr lang="en-US"/>
          </a:p>
        </p:txBody>
      </p:sp>
    </p:spTree>
    <p:extLst>
      <p:ext uri="{BB962C8B-B14F-4D97-AF65-F5344CB8AC3E}">
        <p14:creationId xmlns:p14="http://schemas.microsoft.com/office/powerpoint/2010/main" val="816717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411163" y="703263"/>
            <a:ext cx="6254750" cy="35194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93FDF3EA-9C45-4FB6-8360-B20F215DDAF9}" type="slidenum">
              <a:rPr lang="en-US" altLang="en-US" smtClean="0">
                <a:latin typeface="Arial" charset="0"/>
              </a:rPr>
              <a:pPr eaLnBrk="1" hangingPunct="1">
                <a:spcBef>
                  <a:spcPct val="0"/>
                </a:spcBef>
              </a:pPr>
              <a:t>1</a:t>
            </a:fld>
            <a:endParaRPr lang="en-US" alt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74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59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4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942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74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3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15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42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250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361950"/>
            <a:ext cx="5638800" cy="2209800"/>
          </a:xfrm>
        </p:spPr>
        <p:txBody>
          <a:bodyPr/>
          <a:lstStyle>
            <a:lvl1pPr algn="ctr">
              <a:defRPr>
                <a:solidFill>
                  <a:schemeClr val="bg1"/>
                </a:solidFill>
                <a:latin typeface="Arial" pitchFamily="34" charset="0"/>
                <a:cs typeface="Arial" pitchFamily="34" charset="0"/>
              </a:defRPr>
            </a:lvl1pPr>
          </a:lstStyle>
          <a:p>
            <a:r>
              <a:rPr lang="en-US" dirty="0"/>
              <a:t>Click to edit Master title style</a:t>
            </a:r>
          </a:p>
        </p:txBody>
      </p:sp>
      <p:pic>
        <p:nvPicPr>
          <p:cNvPr id="4" name="Picture 3" descr="A close up of a logo&#10;&#10;Description automatically generated">
            <a:extLst>
              <a:ext uri="{FF2B5EF4-FFF2-40B4-BE49-F238E27FC236}">
                <a16:creationId xmlns:a16="http://schemas.microsoft.com/office/drawing/2014/main" id="{2E564B4C-4DCC-4865-B405-DE0983AE5A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0489"/>
          <a:stretch/>
        </p:blipFill>
        <p:spPr>
          <a:xfrm>
            <a:off x="-2356" y="0"/>
            <a:ext cx="9146356" cy="5143499"/>
          </a:xfrm>
          <a:prstGeom prst="rect">
            <a:avLst/>
          </a:prstGeom>
        </p:spPr>
      </p:pic>
    </p:spTree>
    <p:extLst>
      <p:ext uri="{BB962C8B-B14F-4D97-AF65-F5344CB8AC3E}">
        <p14:creationId xmlns:p14="http://schemas.microsoft.com/office/powerpoint/2010/main" val="2853388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20C48"/>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820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7D01420F-F61E-422C-82EE-6BE30C8064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036" b="12553"/>
          <a:stretch/>
        </p:blipFill>
        <p:spPr>
          <a:xfrm>
            <a:off x="0" y="8659"/>
            <a:ext cx="9144000" cy="5134841"/>
          </a:xfrm>
          <a:prstGeom prst="rect">
            <a:avLst/>
          </a:prstGeom>
        </p:spPr>
      </p:pic>
      <p:sp>
        <p:nvSpPr>
          <p:cNvPr id="2" name="Title 1">
            <a:extLst>
              <a:ext uri="{FF2B5EF4-FFF2-40B4-BE49-F238E27FC236}">
                <a16:creationId xmlns:a16="http://schemas.microsoft.com/office/drawing/2014/main" id="{D3DEC7EF-B4AA-455A-A361-764DE52880FD}"/>
              </a:ext>
            </a:extLst>
          </p:cNvPr>
          <p:cNvSpPr>
            <a:spLocks noGrp="1"/>
          </p:cNvSpPr>
          <p:nvPr>
            <p:ph type="title" hasCustomPrompt="1"/>
          </p:nvPr>
        </p:nvSpPr>
        <p:spPr>
          <a:xfrm>
            <a:off x="-152400" y="1962150"/>
            <a:ext cx="9296400" cy="857250"/>
          </a:xfrm>
        </p:spPr>
        <p:txBody>
          <a:bodyPr/>
          <a:lstStyle>
            <a:lvl1pPr>
              <a:defRPr>
                <a:solidFill>
                  <a:schemeClr val="bg1"/>
                </a:solidFill>
              </a:defRPr>
            </a:lvl1pPr>
          </a:lstStyle>
          <a:p>
            <a:r>
              <a:rPr lang="en-US" dirty="0"/>
              <a:t>Transition Slide</a:t>
            </a:r>
          </a:p>
        </p:txBody>
      </p:sp>
    </p:spTree>
    <p:extLst>
      <p:ext uri="{BB962C8B-B14F-4D97-AF65-F5344CB8AC3E}">
        <p14:creationId xmlns:p14="http://schemas.microsoft.com/office/powerpoint/2010/main" val="193699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466414-A18C-4B7C-B8C5-4DF3EF1B75D5}"/>
              </a:ext>
            </a:extLst>
          </p:cNvPr>
          <p:cNvSpPr/>
          <p:nvPr userDrawn="1"/>
        </p:nvSpPr>
        <p:spPr>
          <a:xfrm>
            <a:off x="-152400" y="0"/>
            <a:ext cx="9296400" cy="5143500"/>
          </a:xfrm>
          <a:prstGeom prst="rect">
            <a:avLst/>
          </a:prstGeom>
          <a:solidFill>
            <a:srgbClr val="120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120C48"/>
              </a:highlight>
            </a:endParaRPr>
          </a:p>
        </p:txBody>
      </p:sp>
      <p:pic>
        <p:nvPicPr>
          <p:cNvPr id="8" name="Picture 7" descr="A picture containing drawing&#10;&#10;Description automatically generated">
            <a:extLst>
              <a:ext uri="{FF2B5EF4-FFF2-40B4-BE49-F238E27FC236}">
                <a16:creationId xmlns:a16="http://schemas.microsoft.com/office/drawing/2014/main" id="{461A23B0-B24C-4D24-8458-FE4145FE8B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05800" y="158542"/>
            <a:ext cx="864014" cy="432007"/>
          </a:xfrm>
          <a:prstGeom prst="rect">
            <a:avLst/>
          </a:prstGeom>
        </p:spPr>
      </p:pic>
      <p:sp>
        <p:nvSpPr>
          <p:cNvPr id="2" name="Title 1">
            <a:extLst>
              <a:ext uri="{FF2B5EF4-FFF2-40B4-BE49-F238E27FC236}">
                <a16:creationId xmlns:a16="http://schemas.microsoft.com/office/drawing/2014/main" id="{69D5614F-EF38-4076-9217-6FD21B512F76}"/>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Content Placeholder 2">
            <a:extLst>
              <a:ext uri="{FF2B5EF4-FFF2-40B4-BE49-F238E27FC236}">
                <a16:creationId xmlns:a16="http://schemas.microsoft.com/office/drawing/2014/main" id="{EAC92038-4128-40AB-B944-23A81FA037A9}"/>
              </a:ext>
            </a:extLst>
          </p:cNvPr>
          <p:cNvSpPr>
            <a:spLocks noGrp="1"/>
          </p:cNvSpPr>
          <p:nvPr>
            <p:ph idx="1"/>
          </p:nvPr>
        </p:nvSpPr>
        <p:spPr>
          <a:xfrm>
            <a:off x="457200" y="1200150"/>
            <a:ext cx="8229600" cy="2857500"/>
          </a:xfrm>
        </p:spPr>
        <p:txBody>
          <a:bodyPr/>
          <a:lstStyle>
            <a:lvl1pPr>
              <a:buClr>
                <a:schemeClr val="bg1"/>
              </a:buClr>
              <a:defRPr>
                <a:solidFill>
                  <a:schemeClr val="bg1"/>
                </a:solidFill>
                <a:latin typeface="Arial" pitchFamily="34" charset="0"/>
                <a:cs typeface="Arial" pitchFamily="34" charset="0"/>
              </a:defRPr>
            </a:lvl1pPr>
            <a:lvl2pPr>
              <a:buClr>
                <a:schemeClr val="bg1"/>
              </a:buClr>
              <a:defRPr>
                <a:solidFill>
                  <a:schemeClr val="bg1"/>
                </a:solidFill>
                <a:latin typeface="Arial" pitchFamily="34" charset="0"/>
                <a:cs typeface="Arial" pitchFamily="34" charset="0"/>
              </a:defRPr>
            </a:lvl2pPr>
            <a:lvl3pPr>
              <a:buClr>
                <a:schemeClr val="bg1"/>
              </a:buClr>
              <a:defRPr>
                <a:solidFill>
                  <a:schemeClr val="bg1"/>
                </a:solidFill>
                <a:latin typeface="Arial" pitchFamily="34" charset="0"/>
                <a:cs typeface="Arial" pitchFamily="34" charset="0"/>
              </a:defRPr>
            </a:lvl3pPr>
            <a:lvl4pPr>
              <a:buClr>
                <a:schemeClr val="bg1"/>
              </a:buClr>
              <a:defRPr>
                <a:solidFill>
                  <a:schemeClr val="bg1"/>
                </a:solidFill>
                <a:latin typeface="Arial" pitchFamily="34" charset="0"/>
                <a:cs typeface="Arial" pitchFamily="34" charset="0"/>
              </a:defRPr>
            </a:lvl4pPr>
            <a:lvl5pPr>
              <a:buClr>
                <a:schemeClr val="bg1"/>
              </a:buClr>
              <a:defRPr>
                <a:solidFill>
                  <a:schemeClr val="bg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7">
            <a:extLst>
              <a:ext uri="{FF2B5EF4-FFF2-40B4-BE49-F238E27FC236}">
                <a16:creationId xmlns:a16="http://schemas.microsoft.com/office/drawing/2014/main" id="{F42E2DE0-2AF2-4801-AD97-5AD6290EFF3B}"/>
              </a:ext>
            </a:extLst>
          </p:cNvPr>
          <p:cNvSpPr txBox="1">
            <a:spLocks/>
          </p:cNvSpPr>
          <p:nvPr userDrawn="1"/>
        </p:nvSpPr>
        <p:spPr>
          <a:xfrm>
            <a:off x="-609600" y="4940935"/>
            <a:ext cx="6629400" cy="273844"/>
          </a:xfrm>
          <a:prstGeom prst="rect">
            <a:avLst/>
          </a:prstGeom>
        </p:spPr>
        <p:txBody>
          <a:bodyPr anchor="ctr"/>
          <a:lstStyle>
            <a:lvl1pPr algn="ctr">
              <a:defRPr sz="1000">
                <a:solidFill>
                  <a:schemeClr val="tx1">
                    <a:tint val="75000"/>
                  </a:schemeClr>
                </a:solidFill>
                <a:latin typeface="+mn-lt"/>
              </a:defRPr>
            </a:lvl1pPr>
          </a:lstStyle>
          <a:p>
            <a:pPr>
              <a:defRPr/>
            </a:pPr>
            <a:r>
              <a:rPr lang="en-US" sz="900" dirty="0">
                <a:solidFill>
                  <a:schemeClr val="bg1"/>
                </a:solidFill>
                <a:latin typeface="Arial" pitchFamily="34" charset="0"/>
                <a:cs typeface="Arial" pitchFamily="34" charset="0"/>
              </a:rPr>
              <a:t>2020 Storage Developer Conference. © Insert Your Company Name.  All Rights Reserved.</a:t>
            </a:r>
          </a:p>
          <a:p>
            <a:pPr>
              <a:defRPr/>
            </a:pPr>
            <a:endParaRPr lang="en-US" dirty="0"/>
          </a:p>
        </p:txBody>
      </p:sp>
    </p:spTree>
    <p:extLst>
      <p:ext uri="{BB962C8B-B14F-4D97-AF65-F5344CB8AC3E}">
        <p14:creationId xmlns:p14="http://schemas.microsoft.com/office/powerpoint/2010/main" val="80679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6BD8B-FF95-3E45-8429-7002603D99D4}"/>
              </a:ext>
            </a:extLst>
          </p:cNvPr>
          <p:cNvSpPr>
            <a:spLocks noGrp="1"/>
          </p:cNvSpPr>
          <p:nvPr>
            <p:ph type="dt" sz="half" idx="10"/>
          </p:nvPr>
        </p:nvSpPr>
        <p:spPr/>
        <p:txBody>
          <a:bodyPr/>
          <a:lstStyle/>
          <a:p>
            <a:fld id="{CFAA57FE-D85B-5D42-BAFC-AB55F32AD75C}" type="datetimeFigureOut">
              <a:rPr lang="en-US" smtClean="0"/>
              <a:t>9/15/20</a:t>
            </a:fld>
            <a:endParaRPr lang="en-US"/>
          </a:p>
        </p:txBody>
      </p:sp>
      <p:sp>
        <p:nvSpPr>
          <p:cNvPr id="3" name="Footer Placeholder 2">
            <a:extLst>
              <a:ext uri="{FF2B5EF4-FFF2-40B4-BE49-F238E27FC236}">
                <a16:creationId xmlns:a16="http://schemas.microsoft.com/office/drawing/2014/main" id="{C5C1484B-A344-D548-8FDB-12E715B2B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03D582-6378-724F-9162-B928B5E27369}"/>
              </a:ext>
            </a:extLst>
          </p:cNvPr>
          <p:cNvSpPr>
            <a:spLocks noGrp="1"/>
          </p:cNvSpPr>
          <p:nvPr>
            <p:ph type="sldNum" sz="quarter" idx="12"/>
          </p:nvPr>
        </p:nvSpPr>
        <p:spPr/>
        <p:txBody>
          <a:bodyPr/>
          <a:lstStyle/>
          <a:p>
            <a:fld id="{F510B049-DB04-464F-A5F3-59F3B37B5AF3}" type="slidenum">
              <a:rPr lang="en-US" smtClean="0"/>
              <a:t>‹#›</a:t>
            </a:fld>
            <a:endParaRPr lang="en-US"/>
          </a:p>
        </p:txBody>
      </p:sp>
    </p:spTree>
    <p:extLst>
      <p:ext uri="{BB962C8B-B14F-4D97-AF65-F5344CB8AC3E}">
        <p14:creationId xmlns:p14="http://schemas.microsoft.com/office/powerpoint/2010/main" val="7233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chemeClr val="lt1"/>
        </a:solidFill>
        <a:effectLst/>
      </p:bgPr>
    </p:bg>
    <p:spTree>
      <p:nvGrpSpPr>
        <p:cNvPr id="1" name="Shape 37"/>
        <p:cNvGrpSpPr/>
        <p:nvPr/>
      </p:nvGrpSpPr>
      <p:grpSpPr>
        <a:xfrm>
          <a:off x="0" y="0"/>
          <a:ext cx="0" cy="0"/>
          <a:chOff x="0" y="0"/>
          <a:chExt cx="0" cy="0"/>
        </a:xfrm>
      </p:grpSpPr>
      <p:sp>
        <p:nvSpPr>
          <p:cNvPr id="38" name="Google Shape;38;p50"/>
          <p:cNvSpPr/>
          <p:nvPr/>
        </p:nvSpPr>
        <p:spPr>
          <a:xfrm>
            <a:off x="0" y="0"/>
            <a:ext cx="4572000" cy="5143500"/>
          </a:xfrm>
          <a:prstGeom prst="rect">
            <a:avLst/>
          </a:prstGeom>
          <a:solidFill>
            <a:srgbClr val="EBEBEC"/>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200"/>
          </a:p>
        </p:txBody>
      </p:sp>
      <p:sp>
        <p:nvSpPr>
          <p:cNvPr id="39" name="Google Shape;39;p50"/>
          <p:cNvSpPr txBox="1">
            <a:spLocks noGrp="1"/>
          </p:cNvSpPr>
          <p:nvPr>
            <p:ph type="title"/>
          </p:nvPr>
        </p:nvSpPr>
        <p:spPr>
          <a:xfrm>
            <a:off x="5052060" y="685867"/>
            <a:ext cx="3611880" cy="411413"/>
          </a:xfrm>
          <a:prstGeom prst="rect">
            <a:avLst/>
          </a:prstGeom>
          <a:noFill/>
          <a:ln>
            <a:noFill/>
          </a:ln>
        </p:spPr>
        <p:txBody>
          <a:bodyPr spcFirstLastPara="1" wrap="square" lIns="182875" tIns="182875" rIns="182875" bIns="182875" anchor="ctr" anchorCtr="1">
            <a:noAutofit/>
          </a:bodyPr>
          <a:lstStyle>
            <a:lvl1pPr lvl="0" algn="ctr">
              <a:lnSpc>
                <a:spcPct val="90000"/>
              </a:lnSpc>
              <a:spcBef>
                <a:spcPts val="0"/>
              </a:spcBef>
              <a:spcAft>
                <a:spcPts val="0"/>
              </a:spcAft>
              <a:buClr>
                <a:schemeClr val="dk1"/>
              </a:buClr>
              <a:buSzPts val="2400"/>
              <a:buFont typeface="Avenir"/>
              <a:buNone/>
              <a:defRPr sz="1800" b="1" i="0" cap="none">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0"/>
          <p:cNvSpPr>
            <a:spLocks noGrp="1"/>
          </p:cNvSpPr>
          <p:nvPr>
            <p:ph type="sldNum" idx="12"/>
          </p:nvPr>
        </p:nvSpPr>
        <p:spPr>
          <a:xfrm>
            <a:off x="8716118" y="4663440"/>
            <a:ext cx="27432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825" b="0" i="0" u="none" strike="noStrike" cap="none">
                <a:solidFill>
                  <a:schemeClr val="dk1"/>
                </a:solidFill>
                <a:latin typeface="Avenir"/>
                <a:ea typeface="Avenir"/>
                <a:cs typeface="Avenir"/>
                <a:sym typeface="Avenir"/>
              </a:defRPr>
            </a:lvl1pPr>
            <a:lvl2pPr marL="0" lvl="1" indent="0" algn="ctr">
              <a:spcBef>
                <a:spcPts val="0"/>
              </a:spcBef>
              <a:buNone/>
              <a:defRPr sz="825" b="0" i="0" u="none" strike="noStrike" cap="none">
                <a:solidFill>
                  <a:schemeClr val="dk1"/>
                </a:solidFill>
                <a:latin typeface="Avenir"/>
                <a:ea typeface="Avenir"/>
                <a:cs typeface="Avenir"/>
                <a:sym typeface="Avenir"/>
              </a:defRPr>
            </a:lvl2pPr>
            <a:lvl3pPr marL="0" lvl="2" indent="0" algn="ctr">
              <a:spcBef>
                <a:spcPts val="0"/>
              </a:spcBef>
              <a:buNone/>
              <a:defRPr sz="825" b="0" i="0" u="none" strike="noStrike" cap="none">
                <a:solidFill>
                  <a:schemeClr val="dk1"/>
                </a:solidFill>
                <a:latin typeface="Avenir"/>
                <a:ea typeface="Avenir"/>
                <a:cs typeface="Avenir"/>
                <a:sym typeface="Avenir"/>
              </a:defRPr>
            </a:lvl3pPr>
            <a:lvl4pPr marL="0" lvl="3" indent="0" algn="ctr">
              <a:spcBef>
                <a:spcPts val="0"/>
              </a:spcBef>
              <a:buNone/>
              <a:defRPr sz="825" b="0" i="0" u="none" strike="noStrike" cap="none">
                <a:solidFill>
                  <a:schemeClr val="dk1"/>
                </a:solidFill>
                <a:latin typeface="Avenir"/>
                <a:ea typeface="Avenir"/>
                <a:cs typeface="Avenir"/>
                <a:sym typeface="Avenir"/>
              </a:defRPr>
            </a:lvl4pPr>
            <a:lvl5pPr marL="0" lvl="4" indent="0" algn="ctr">
              <a:spcBef>
                <a:spcPts val="0"/>
              </a:spcBef>
              <a:buNone/>
              <a:defRPr sz="825" b="0" i="0" u="none" strike="noStrike" cap="none">
                <a:solidFill>
                  <a:schemeClr val="dk1"/>
                </a:solidFill>
                <a:latin typeface="Avenir"/>
                <a:ea typeface="Avenir"/>
                <a:cs typeface="Avenir"/>
                <a:sym typeface="Avenir"/>
              </a:defRPr>
            </a:lvl5pPr>
            <a:lvl6pPr marL="0" lvl="5" indent="0" algn="ctr">
              <a:spcBef>
                <a:spcPts val="0"/>
              </a:spcBef>
              <a:buNone/>
              <a:defRPr sz="825" b="0" i="0" u="none" strike="noStrike" cap="none">
                <a:solidFill>
                  <a:schemeClr val="dk1"/>
                </a:solidFill>
                <a:latin typeface="Avenir"/>
                <a:ea typeface="Avenir"/>
                <a:cs typeface="Avenir"/>
                <a:sym typeface="Avenir"/>
              </a:defRPr>
            </a:lvl6pPr>
            <a:lvl7pPr marL="0" lvl="6" indent="0" algn="ctr">
              <a:spcBef>
                <a:spcPts val="0"/>
              </a:spcBef>
              <a:buNone/>
              <a:defRPr sz="825" b="0" i="0" u="none" strike="noStrike" cap="none">
                <a:solidFill>
                  <a:schemeClr val="dk1"/>
                </a:solidFill>
                <a:latin typeface="Avenir"/>
                <a:ea typeface="Avenir"/>
                <a:cs typeface="Avenir"/>
                <a:sym typeface="Avenir"/>
              </a:defRPr>
            </a:lvl7pPr>
            <a:lvl8pPr marL="0" lvl="7" indent="0" algn="ctr">
              <a:spcBef>
                <a:spcPts val="0"/>
              </a:spcBef>
              <a:buNone/>
              <a:defRPr sz="825" b="0" i="0" u="none" strike="noStrike" cap="none">
                <a:solidFill>
                  <a:schemeClr val="dk1"/>
                </a:solidFill>
                <a:latin typeface="Avenir"/>
                <a:ea typeface="Avenir"/>
                <a:cs typeface="Avenir"/>
                <a:sym typeface="Avenir"/>
              </a:defRPr>
            </a:lvl8pPr>
            <a:lvl9pPr marL="0" lvl="8" indent="0" algn="ctr">
              <a:spcBef>
                <a:spcPts val="0"/>
              </a:spcBef>
              <a:buNone/>
              <a:defRPr sz="825" b="0" i="0" u="none" strike="noStrike" cap="none">
                <a:solidFill>
                  <a:schemeClr val="dk1"/>
                </a:solidFill>
                <a:latin typeface="Avenir"/>
                <a:ea typeface="Avenir"/>
                <a:cs typeface="Avenir"/>
                <a:sym typeface="Avenir"/>
              </a:defRPr>
            </a:lvl9pPr>
          </a:lstStyle>
          <a:p>
            <a:pPr>
              <a:spcAft>
                <a:spcPts val="0"/>
              </a:spcAft>
            </a:pPr>
            <a:fld id="{00000000-1234-1234-1234-123412341234}" type="slidenum">
              <a:rPr lang="en-US" smtClean="0"/>
              <a:pPr>
                <a:spcAft>
                  <a:spcPts val="0"/>
                </a:spcAft>
              </a:pPr>
              <a:t>‹#›</a:t>
            </a:fld>
            <a:endParaRPr lang="en-US"/>
          </a:p>
        </p:txBody>
      </p:sp>
      <p:sp>
        <p:nvSpPr>
          <p:cNvPr id="41" name="Google Shape;41;p50"/>
          <p:cNvSpPr txBox="1">
            <a:spLocks noGrp="1"/>
          </p:cNvSpPr>
          <p:nvPr>
            <p:ph type="body" idx="1"/>
          </p:nvPr>
        </p:nvSpPr>
        <p:spPr>
          <a:xfrm>
            <a:off x="5052060" y="1253728"/>
            <a:ext cx="3611880" cy="3286268"/>
          </a:xfrm>
          <a:prstGeom prst="rect">
            <a:avLst/>
          </a:prstGeom>
          <a:noFill/>
          <a:ln>
            <a:noFill/>
          </a:ln>
        </p:spPr>
        <p:txBody>
          <a:bodyPr spcFirstLastPara="1" wrap="square" lIns="91425" tIns="45700" rIns="91425" bIns="45700" anchor="t" anchorCtr="0">
            <a:normAutofit/>
          </a:bodyPr>
          <a:lstStyle>
            <a:lvl1pPr marL="342900" lvl="0" indent="-261938" algn="l">
              <a:lnSpc>
                <a:spcPct val="150000"/>
              </a:lnSpc>
              <a:spcBef>
                <a:spcPts val="0"/>
              </a:spcBef>
              <a:spcAft>
                <a:spcPts val="0"/>
              </a:spcAft>
              <a:buSzPts val="1900"/>
              <a:buChar char="•"/>
              <a:defRPr sz="1425" b="0" i="0">
                <a:solidFill>
                  <a:srgbClr val="7F7F7F"/>
                </a:solidFill>
                <a:latin typeface="Avenir"/>
                <a:ea typeface="Avenir"/>
                <a:cs typeface="Avenir"/>
                <a:sym typeface="Avenir"/>
              </a:defRPr>
            </a:lvl1pPr>
            <a:lvl2pPr marL="685800" lvl="1"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2pPr>
            <a:lvl3pPr marL="1028700" lvl="2"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3pPr>
            <a:lvl4pPr marL="1371600" lvl="3"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4pPr>
            <a:lvl5pPr marL="1714500" lvl="4"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5pPr>
            <a:lvl6pPr marL="2057400" lvl="5" indent="-247650" algn="l">
              <a:lnSpc>
                <a:spcPct val="100000"/>
              </a:lnSpc>
              <a:spcBef>
                <a:spcPts val="750"/>
              </a:spcBef>
              <a:spcAft>
                <a:spcPts val="0"/>
              </a:spcAft>
              <a:buSzPts val="1600"/>
              <a:buChar char="•"/>
              <a:defRPr sz="1200"/>
            </a:lvl6pPr>
            <a:lvl7pPr marL="2400300" lvl="6" indent="-247650" algn="l">
              <a:lnSpc>
                <a:spcPct val="100000"/>
              </a:lnSpc>
              <a:spcBef>
                <a:spcPts val="750"/>
              </a:spcBef>
              <a:spcAft>
                <a:spcPts val="0"/>
              </a:spcAft>
              <a:buSzPts val="1600"/>
              <a:buChar char="•"/>
              <a:defRPr sz="1200"/>
            </a:lvl7pPr>
            <a:lvl8pPr marL="2743200" lvl="7" indent="-247650" algn="l">
              <a:lnSpc>
                <a:spcPct val="100000"/>
              </a:lnSpc>
              <a:spcBef>
                <a:spcPts val="750"/>
              </a:spcBef>
              <a:spcAft>
                <a:spcPts val="0"/>
              </a:spcAft>
              <a:buSzPts val="1600"/>
              <a:buChar char="•"/>
              <a:defRPr sz="1200"/>
            </a:lvl8pPr>
            <a:lvl9pPr marL="3086100" lvl="8" indent="-247650" algn="l">
              <a:lnSpc>
                <a:spcPct val="100000"/>
              </a:lnSpc>
              <a:spcBef>
                <a:spcPts val="750"/>
              </a:spcBef>
              <a:spcAft>
                <a:spcPts val="0"/>
              </a:spcAft>
              <a:buSzPts val="1600"/>
              <a:buChar char="•"/>
              <a:defRPr sz="1200"/>
            </a:lvl9pPr>
          </a:lstStyle>
          <a:p>
            <a:endParaRPr/>
          </a:p>
        </p:txBody>
      </p:sp>
    </p:spTree>
    <p:extLst>
      <p:ext uri="{BB962C8B-B14F-4D97-AF65-F5344CB8AC3E}">
        <p14:creationId xmlns:p14="http://schemas.microsoft.com/office/powerpoint/2010/main" val="2946772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42"/>
        <p:cNvGrpSpPr/>
        <p:nvPr/>
      </p:nvGrpSpPr>
      <p:grpSpPr>
        <a:xfrm>
          <a:off x="0" y="0"/>
          <a:ext cx="0" cy="0"/>
          <a:chOff x="0" y="0"/>
          <a:chExt cx="0" cy="0"/>
        </a:xfrm>
      </p:grpSpPr>
      <p:sp>
        <p:nvSpPr>
          <p:cNvPr id="43" name="Google Shape;43;p51"/>
          <p:cNvSpPr txBox="1">
            <a:spLocks noGrp="1"/>
          </p:cNvSpPr>
          <p:nvPr>
            <p:ph type="title"/>
          </p:nvPr>
        </p:nvSpPr>
        <p:spPr>
          <a:xfrm>
            <a:off x="800100" y="350542"/>
            <a:ext cx="7543800" cy="617220"/>
          </a:xfrm>
          <a:prstGeom prst="rect">
            <a:avLst/>
          </a:prstGeom>
          <a:no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2400"/>
              <a:buFont typeface="Avenir"/>
              <a:buNone/>
              <a:defRPr sz="1800" b="1" i="0" cap="none">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1"/>
          <p:cNvSpPr/>
          <p:nvPr/>
        </p:nvSpPr>
        <p:spPr>
          <a:xfrm>
            <a:off x="8716118" y="4663440"/>
            <a:ext cx="274320" cy="274320"/>
          </a:xfrm>
          <a:prstGeom prst="ellipse">
            <a:avLst/>
          </a:prstGeom>
          <a:solidFill>
            <a:schemeClr val="lt1"/>
          </a:solidFill>
          <a:ln>
            <a:noFill/>
          </a:ln>
        </p:spPr>
        <p:txBody>
          <a:bodyPr spcFirstLastPara="1" wrap="square" lIns="13706" tIns="34275" rIns="13706" bIns="34275" anchor="ctr" anchorCtr="0">
            <a:noAutofit/>
          </a:bodyPr>
          <a:lstStyle/>
          <a:p>
            <a:pPr marL="0" marR="0" lvl="0" indent="0" algn="ctr" rtl="0">
              <a:spcBef>
                <a:spcPts val="0"/>
              </a:spcBef>
              <a:spcAft>
                <a:spcPts val="0"/>
              </a:spcAft>
              <a:buNone/>
            </a:pPr>
            <a:fld id="{00000000-1234-1234-1234-123412341234}" type="slidenum">
              <a:rPr lang="en-US" sz="825" b="0" i="0" u="none" strike="noStrike" cap="none">
                <a:solidFill>
                  <a:schemeClr val="dk1"/>
                </a:solidFill>
                <a:latin typeface="Avenir"/>
                <a:ea typeface="Avenir"/>
                <a:cs typeface="Avenir"/>
                <a:sym typeface="Avenir"/>
              </a:rPr>
              <a:pPr marL="0" marR="0" lvl="0" indent="0" algn="ctr" rtl="0">
                <a:spcBef>
                  <a:spcPts val="0"/>
                </a:spcBef>
                <a:spcAft>
                  <a:spcPts val="0"/>
                </a:spcAft>
                <a:buNone/>
              </a:pPr>
              <a:t>‹#›</a:t>
            </a:fld>
            <a:endParaRPr sz="825" b="0" i="0" u="none" strike="noStrike" cap="none">
              <a:solidFill>
                <a:schemeClr val="dk1"/>
              </a:solidFill>
              <a:latin typeface="Avenir"/>
              <a:ea typeface="Avenir"/>
              <a:cs typeface="Avenir"/>
              <a:sym typeface="Avenir"/>
            </a:endParaRPr>
          </a:p>
        </p:txBody>
      </p:sp>
    </p:spTree>
    <p:extLst>
      <p:ext uri="{BB962C8B-B14F-4D97-AF65-F5344CB8AC3E}">
        <p14:creationId xmlns:p14="http://schemas.microsoft.com/office/powerpoint/2010/main" val="374514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ontent with Caption">
  <p:cSld name="4_Content with Caption">
    <p:bg>
      <p:bgPr>
        <a:solidFill>
          <a:schemeClr val="lt1"/>
        </a:solidFill>
        <a:effectLst/>
      </p:bgPr>
    </p:bg>
    <p:spTree>
      <p:nvGrpSpPr>
        <p:cNvPr id="1" name="Shape 46"/>
        <p:cNvGrpSpPr/>
        <p:nvPr/>
      </p:nvGrpSpPr>
      <p:grpSpPr>
        <a:xfrm>
          <a:off x="0" y="0"/>
          <a:ext cx="0" cy="0"/>
          <a:chOff x="0" y="0"/>
          <a:chExt cx="0" cy="0"/>
        </a:xfrm>
      </p:grpSpPr>
      <p:sp>
        <p:nvSpPr>
          <p:cNvPr id="47" name="Google Shape;47;p52"/>
          <p:cNvSpPr txBox="1">
            <a:spLocks noGrp="1"/>
          </p:cNvSpPr>
          <p:nvPr>
            <p:ph type="title"/>
          </p:nvPr>
        </p:nvSpPr>
        <p:spPr>
          <a:xfrm>
            <a:off x="480060" y="685867"/>
            <a:ext cx="3611880" cy="411413"/>
          </a:xfrm>
          <a:prstGeom prst="rect">
            <a:avLst/>
          </a:prstGeom>
          <a:noFill/>
          <a:ln>
            <a:noFill/>
          </a:ln>
        </p:spPr>
        <p:txBody>
          <a:bodyPr spcFirstLastPara="1" wrap="square" lIns="182875" tIns="182875" rIns="182875" bIns="182875" anchor="ctr" anchorCtr="1">
            <a:noAutofit/>
          </a:bodyPr>
          <a:lstStyle>
            <a:lvl1pPr lvl="0" algn="ctr">
              <a:lnSpc>
                <a:spcPct val="90000"/>
              </a:lnSpc>
              <a:spcBef>
                <a:spcPts val="0"/>
              </a:spcBef>
              <a:spcAft>
                <a:spcPts val="0"/>
              </a:spcAft>
              <a:buClr>
                <a:schemeClr val="dk1"/>
              </a:buClr>
              <a:buSzPts val="2400"/>
              <a:buFont typeface="Avenir"/>
              <a:buNone/>
              <a:defRPr sz="1800" b="1" i="0" cap="none">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2"/>
          <p:cNvSpPr>
            <a:spLocks noGrp="1"/>
          </p:cNvSpPr>
          <p:nvPr>
            <p:ph type="sldNum" idx="12"/>
          </p:nvPr>
        </p:nvSpPr>
        <p:spPr>
          <a:xfrm>
            <a:off x="8716118" y="4663440"/>
            <a:ext cx="27432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825" b="0" i="0" u="none" strike="noStrike" cap="none">
                <a:solidFill>
                  <a:schemeClr val="dk1"/>
                </a:solidFill>
                <a:latin typeface="Avenir"/>
                <a:ea typeface="Avenir"/>
                <a:cs typeface="Avenir"/>
                <a:sym typeface="Avenir"/>
              </a:defRPr>
            </a:lvl1pPr>
            <a:lvl2pPr marL="0" lvl="1" indent="0" algn="ctr">
              <a:spcBef>
                <a:spcPts val="0"/>
              </a:spcBef>
              <a:buNone/>
              <a:defRPr sz="825" b="0" i="0" u="none" strike="noStrike" cap="none">
                <a:solidFill>
                  <a:schemeClr val="dk1"/>
                </a:solidFill>
                <a:latin typeface="Avenir"/>
                <a:ea typeface="Avenir"/>
                <a:cs typeface="Avenir"/>
                <a:sym typeface="Avenir"/>
              </a:defRPr>
            </a:lvl2pPr>
            <a:lvl3pPr marL="0" lvl="2" indent="0" algn="ctr">
              <a:spcBef>
                <a:spcPts val="0"/>
              </a:spcBef>
              <a:buNone/>
              <a:defRPr sz="825" b="0" i="0" u="none" strike="noStrike" cap="none">
                <a:solidFill>
                  <a:schemeClr val="dk1"/>
                </a:solidFill>
                <a:latin typeface="Avenir"/>
                <a:ea typeface="Avenir"/>
                <a:cs typeface="Avenir"/>
                <a:sym typeface="Avenir"/>
              </a:defRPr>
            </a:lvl3pPr>
            <a:lvl4pPr marL="0" lvl="3" indent="0" algn="ctr">
              <a:spcBef>
                <a:spcPts val="0"/>
              </a:spcBef>
              <a:buNone/>
              <a:defRPr sz="825" b="0" i="0" u="none" strike="noStrike" cap="none">
                <a:solidFill>
                  <a:schemeClr val="dk1"/>
                </a:solidFill>
                <a:latin typeface="Avenir"/>
                <a:ea typeface="Avenir"/>
                <a:cs typeface="Avenir"/>
                <a:sym typeface="Avenir"/>
              </a:defRPr>
            </a:lvl4pPr>
            <a:lvl5pPr marL="0" lvl="4" indent="0" algn="ctr">
              <a:spcBef>
                <a:spcPts val="0"/>
              </a:spcBef>
              <a:buNone/>
              <a:defRPr sz="825" b="0" i="0" u="none" strike="noStrike" cap="none">
                <a:solidFill>
                  <a:schemeClr val="dk1"/>
                </a:solidFill>
                <a:latin typeface="Avenir"/>
                <a:ea typeface="Avenir"/>
                <a:cs typeface="Avenir"/>
                <a:sym typeface="Avenir"/>
              </a:defRPr>
            </a:lvl5pPr>
            <a:lvl6pPr marL="0" lvl="5" indent="0" algn="ctr">
              <a:spcBef>
                <a:spcPts val="0"/>
              </a:spcBef>
              <a:buNone/>
              <a:defRPr sz="825" b="0" i="0" u="none" strike="noStrike" cap="none">
                <a:solidFill>
                  <a:schemeClr val="dk1"/>
                </a:solidFill>
                <a:latin typeface="Avenir"/>
                <a:ea typeface="Avenir"/>
                <a:cs typeface="Avenir"/>
                <a:sym typeface="Avenir"/>
              </a:defRPr>
            </a:lvl6pPr>
            <a:lvl7pPr marL="0" lvl="6" indent="0" algn="ctr">
              <a:spcBef>
                <a:spcPts val="0"/>
              </a:spcBef>
              <a:buNone/>
              <a:defRPr sz="825" b="0" i="0" u="none" strike="noStrike" cap="none">
                <a:solidFill>
                  <a:schemeClr val="dk1"/>
                </a:solidFill>
                <a:latin typeface="Avenir"/>
                <a:ea typeface="Avenir"/>
                <a:cs typeface="Avenir"/>
                <a:sym typeface="Avenir"/>
              </a:defRPr>
            </a:lvl7pPr>
            <a:lvl8pPr marL="0" lvl="7" indent="0" algn="ctr">
              <a:spcBef>
                <a:spcPts val="0"/>
              </a:spcBef>
              <a:buNone/>
              <a:defRPr sz="825" b="0" i="0" u="none" strike="noStrike" cap="none">
                <a:solidFill>
                  <a:schemeClr val="dk1"/>
                </a:solidFill>
                <a:latin typeface="Avenir"/>
                <a:ea typeface="Avenir"/>
                <a:cs typeface="Avenir"/>
                <a:sym typeface="Avenir"/>
              </a:defRPr>
            </a:lvl8pPr>
            <a:lvl9pPr marL="0" lvl="8" indent="0" algn="ctr">
              <a:spcBef>
                <a:spcPts val="0"/>
              </a:spcBef>
              <a:buNone/>
              <a:defRPr sz="825" b="0" i="0" u="none" strike="noStrike" cap="none">
                <a:solidFill>
                  <a:schemeClr val="dk1"/>
                </a:solidFill>
                <a:latin typeface="Avenir"/>
                <a:ea typeface="Avenir"/>
                <a:cs typeface="Avenir"/>
                <a:sym typeface="Avenir"/>
              </a:defRPr>
            </a:lvl9pPr>
          </a:lstStyle>
          <a:p>
            <a:pPr>
              <a:spcAft>
                <a:spcPts val="0"/>
              </a:spcAft>
            </a:pPr>
            <a:fld id="{00000000-1234-1234-1234-123412341234}" type="slidenum">
              <a:rPr lang="en-US" smtClean="0"/>
              <a:pPr>
                <a:spcAft>
                  <a:spcPts val="0"/>
                </a:spcAft>
              </a:pPr>
              <a:t>‹#›</a:t>
            </a:fld>
            <a:endParaRPr lang="en-US"/>
          </a:p>
        </p:txBody>
      </p:sp>
      <p:sp>
        <p:nvSpPr>
          <p:cNvPr id="49" name="Google Shape;49;p52"/>
          <p:cNvSpPr txBox="1">
            <a:spLocks noGrp="1"/>
          </p:cNvSpPr>
          <p:nvPr>
            <p:ph type="body" idx="1"/>
          </p:nvPr>
        </p:nvSpPr>
        <p:spPr>
          <a:xfrm>
            <a:off x="480060" y="1253728"/>
            <a:ext cx="3611880" cy="3286268"/>
          </a:xfrm>
          <a:prstGeom prst="rect">
            <a:avLst/>
          </a:prstGeom>
          <a:noFill/>
          <a:ln>
            <a:noFill/>
          </a:ln>
        </p:spPr>
        <p:txBody>
          <a:bodyPr spcFirstLastPara="1" wrap="square" lIns="91425" tIns="45700" rIns="91425" bIns="45700" anchor="t" anchorCtr="0">
            <a:normAutofit/>
          </a:bodyPr>
          <a:lstStyle>
            <a:lvl1pPr marL="342900" lvl="0" indent="-261938" algn="l">
              <a:lnSpc>
                <a:spcPct val="150000"/>
              </a:lnSpc>
              <a:spcBef>
                <a:spcPts val="0"/>
              </a:spcBef>
              <a:spcAft>
                <a:spcPts val="0"/>
              </a:spcAft>
              <a:buSzPts val="1900"/>
              <a:buChar char="•"/>
              <a:defRPr sz="1425" b="0" i="0">
                <a:solidFill>
                  <a:srgbClr val="7F7F7F"/>
                </a:solidFill>
                <a:latin typeface="Avenir"/>
                <a:ea typeface="Avenir"/>
                <a:cs typeface="Avenir"/>
                <a:sym typeface="Avenir"/>
              </a:defRPr>
            </a:lvl1pPr>
            <a:lvl2pPr marL="685800" lvl="1"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2pPr>
            <a:lvl3pPr marL="1028700" lvl="2"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3pPr>
            <a:lvl4pPr marL="1371600" lvl="3"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4pPr>
            <a:lvl5pPr marL="1714500" lvl="4" indent="-247650" algn="l">
              <a:lnSpc>
                <a:spcPct val="150000"/>
              </a:lnSpc>
              <a:spcBef>
                <a:spcPts val="0"/>
              </a:spcBef>
              <a:spcAft>
                <a:spcPts val="0"/>
              </a:spcAft>
              <a:buSzPts val="1600"/>
              <a:buChar char="•"/>
              <a:defRPr sz="1200" b="0" i="0">
                <a:solidFill>
                  <a:srgbClr val="7F7F7F"/>
                </a:solidFill>
                <a:latin typeface="Avenir"/>
                <a:ea typeface="Avenir"/>
                <a:cs typeface="Avenir"/>
                <a:sym typeface="Avenir"/>
              </a:defRPr>
            </a:lvl5pPr>
            <a:lvl6pPr marL="2057400" lvl="5" indent="-247650" algn="l">
              <a:lnSpc>
                <a:spcPct val="100000"/>
              </a:lnSpc>
              <a:spcBef>
                <a:spcPts val="750"/>
              </a:spcBef>
              <a:spcAft>
                <a:spcPts val="0"/>
              </a:spcAft>
              <a:buSzPts val="1600"/>
              <a:buChar char="•"/>
              <a:defRPr sz="1200"/>
            </a:lvl6pPr>
            <a:lvl7pPr marL="2400300" lvl="6" indent="-247650" algn="l">
              <a:lnSpc>
                <a:spcPct val="100000"/>
              </a:lnSpc>
              <a:spcBef>
                <a:spcPts val="750"/>
              </a:spcBef>
              <a:spcAft>
                <a:spcPts val="0"/>
              </a:spcAft>
              <a:buSzPts val="1600"/>
              <a:buChar char="•"/>
              <a:defRPr sz="1200"/>
            </a:lvl7pPr>
            <a:lvl8pPr marL="2743200" lvl="7" indent="-247650" algn="l">
              <a:lnSpc>
                <a:spcPct val="100000"/>
              </a:lnSpc>
              <a:spcBef>
                <a:spcPts val="750"/>
              </a:spcBef>
              <a:spcAft>
                <a:spcPts val="0"/>
              </a:spcAft>
              <a:buSzPts val="1600"/>
              <a:buChar char="•"/>
              <a:defRPr sz="1200"/>
            </a:lvl8pPr>
            <a:lvl9pPr marL="3086100" lvl="8" indent="-247650" algn="l">
              <a:lnSpc>
                <a:spcPct val="100000"/>
              </a:lnSpc>
              <a:spcBef>
                <a:spcPts val="750"/>
              </a:spcBef>
              <a:spcAft>
                <a:spcPts val="0"/>
              </a:spcAft>
              <a:buSzPts val="1600"/>
              <a:buChar char="•"/>
              <a:defRPr sz="1200"/>
            </a:lvl9pPr>
          </a:lstStyle>
          <a:p>
            <a:endParaRPr/>
          </a:p>
        </p:txBody>
      </p:sp>
    </p:spTree>
    <p:extLst>
      <p:ext uri="{BB962C8B-B14F-4D97-AF65-F5344CB8AC3E}">
        <p14:creationId xmlns:p14="http://schemas.microsoft.com/office/powerpoint/2010/main" val="174740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3"/>
          <p:cNvSpPr>
            <a:spLocks noGrp="1" noChangeArrowheads="1"/>
          </p:cNvSpPr>
          <p:nvPr>
            <p:ph type="title"/>
          </p:nvPr>
        </p:nvSpPr>
        <p:spPr bwMode="auto">
          <a:xfrm>
            <a:off x="152400" y="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Rectangle 34"/>
          <p:cNvSpPr>
            <a:spLocks noGrp="1" noChangeArrowheads="1"/>
          </p:cNvSpPr>
          <p:nvPr>
            <p:ph type="body" idx="1"/>
          </p:nvPr>
        </p:nvSpPr>
        <p:spPr bwMode="auto">
          <a:xfrm>
            <a:off x="457200" y="1200150"/>
            <a:ext cx="82296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Footer Placeholder 7"/>
          <p:cNvSpPr txBox="1">
            <a:spLocks/>
          </p:cNvSpPr>
          <p:nvPr/>
        </p:nvSpPr>
        <p:spPr>
          <a:xfrm>
            <a:off x="-609600" y="4940935"/>
            <a:ext cx="6629400" cy="273844"/>
          </a:xfrm>
          <a:prstGeom prst="rect">
            <a:avLst/>
          </a:prstGeom>
        </p:spPr>
        <p:txBody>
          <a:bodyPr anchor="ctr"/>
          <a:lstStyle>
            <a:lvl1pPr algn="ctr">
              <a:defRPr sz="1000">
                <a:solidFill>
                  <a:schemeClr val="tx1">
                    <a:tint val="75000"/>
                  </a:schemeClr>
                </a:solidFill>
                <a:latin typeface="+mn-lt"/>
              </a:defRPr>
            </a:lvl1pPr>
          </a:lstStyle>
          <a:p>
            <a:pPr>
              <a:defRPr/>
            </a:pPr>
            <a:r>
              <a:rPr lang="en-US" sz="900" dirty="0">
                <a:solidFill>
                  <a:schemeClr val="tx1"/>
                </a:solidFill>
                <a:latin typeface="Arial" pitchFamily="34" charset="0"/>
                <a:cs typeface="Arial" pitchFamily="34" charset="0"/>
              </a:rPr>
              <a:t>2020 Storage Developer Conference. © Insert Your Company Name.  All Rights Reserved.</a:t>
            </a:r>
          </a:p>
          <a:p>
            <a:pPr>
              <a:defRPr/>
            </a:pPr>
            <a:endParaRPr lang="en-US" dirty="0"/>
          </a:p>
        </p:txBody>
      </p:sp>
      <p:sp>
        <p:nvSpPr>
          <p:cNvPr id="11" name="TextBox 10"/>
          <p:cNvSpPr txBox="1"/>
          <p:nvPr userDrawn="1"/>
        </p:nvSpPr>
        <p:spPr>
          <a:xfrm>
            <a:off x="8305800" y="4840129"/>
            <a:ext cx="533400" cy="246221"/>
          </a:xfrm>
          <a:prstGeom prst="rect">
            <a:avLst/>
          </a:prstGeom>
          <a:noFill/>
        </p:spPr>
        <p:txBody>
          <a:bodyPr wrap="square" rtlCol="0">
            <a:spAutoFit/>
          </a:bodyPr>
          <a:lstStyle/>
          <a:p>
            <a:fld id="{31142115-651B-437E-86C6-1355E6532246}" type="slidenum">
              <a:rPr lang="en-US" sz="1000" smtClean="0">
                <a:solidFill>
                  <a:schemeClr val="bg1"/>
                </a:solidFill>
              </a:rPr>
              <a:t>‹#›</a:t>
            </a:fld>
            <a:endParaRPr lang="en-US" sz="1000" dirty="0">
              <a:solidFill>
                <a:schemeClr val="bg1"/>
              </a:solidFill>
            </a:endParaRPr>
          </a:p>
        </p:txBody>
      </p:sp>
      <p:pic>
        <p:nvPicPr>
          <p:cNvPr id="12" name="Picture 11" descr="A picture containing light, skiing&#10;&#10;Description automatically generated">
            <a:extLst>
              <a:ext uri="{FF2B5EF4-FFF2-40B4-BE49-F238E27FC236}">
                <a16:creationId xmlns:a16="http://schemas.microsoft.com/office/drawing/2014/main" id="{B0DE398E-3E6D-4448-A146-C03ED5CA4AE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22614" y="0"/>
            <a:ext cx="821386" cy="5143500"/>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Lst>
  <p:hf hdr="0" ftr="0" dt="0"/>
  <p:txStyles>
    <p:titleStyle>
      <a:lvl1pPr algn="ctr" rtl="0" eaLnBrk="1" fontAlgn="base" hangingPunct="1">
        <a:spcBef>
          <a:spcPct val="0"/>
        </a:spcBef>
        <a:spcAft>
          <a:spcPct val="0"/>
        </a:spcAft>
        <a:defRPr sz="3200" b="1">
          <a:solidFill>
            <a:srgbClr val="120C48"/>
          </a:solidFill>
          <a:latin typeface="Arial" pitchFamily="34" charset="0"/>
          <a:ea typeface="+mj-ea"/>
          <a:cs typeface="Arial" pitchFamily="34" charset="0"/>
        </a:defRPr>
      </a:lvl1pPr>
      <a:lvl2pPr algn="l" rtl="0" eaLnBrk="1" fontAlgn="base" hangingPunct="1">
        <a:spcBef>
          <a:spcPct val="0"/>
        </a:spcBef>
        <a:spcAft>
          <a:spcPct val="0"/>
        </a:spcAft>
        <a:defRPr sz="3200" b="1">
          <a:solidFill>
            <a:srgbClr val="522380"/>
          </a:solidFill>
          <a:latin typeface="Arial" charset="0"/>
          <a:cs typeface="Arial" charset="0"/>
        </a:defRPr>
      </a:lvl2pPr>
      <a:lvl3pPr algn="l" rtl="0" eaLnBrk="1" fontAlgn="base" hangingPunct="1">
        <a:spcBef>
          <a:spcPct val="0"/>
        </a:spcBef>
        <a:spcAft>
          <a:spcPct val="0"/>
        </a:spcAft>
        <a:defRPr sz="3200" b="1">
          <a:solidFill>
            <a:srgbClr val="522380"/>
          </a:solidFill>
          <a:latin typeface="Arial" charset="0"/>
          <a:cs typeface="Arial" charset="0"/>
        </a:defRPr>
      </a:lvl3pPr>
      <a:lvl4pPr algn="l" rtl="0" eaLnBrk="1" fontAlgn="base" hangingPunct="1">
        <a:spcBef>
          <a:spcPct val="0"/>
        </a:spcBef>
        <a:spcAft>
          <a:spcPct val="0"/>
        </a:spcAft>
        <a:defRPr sz="3200" b="1">
          <a:solidFill>
            <a:srgbClr val="522380"/>
          </a:solidFill>
          <a:latin typeface="Arial" charset="0"/>
          <a:cs typeface="Arial" charset="0"/>
        </a:defRPr>
      </a:lvl4pPr>
      <a:lvl5pPr algn="l" rtl="0" eaLnBrk="1" fontAlgn="base" hangingPunct="1">
        <a:spcBef>
          <a:spcPct val="0"/>
        </a:spcBef>
        <a:spcAft>
          <a:spcPct val="0"/>
        </a:spcAft>
        <a:defRPr sz="3200" b="1">
          <a:solidFill>
            <a:srgbClr val="522380"/>
          </a:solidFill>
          <a:latin typeface="Arial" charset="0"/>
          <a:cs typeface="Arial" charset="0"/>
        </a:defRPr>
      </a:lvl5pPr>
      <a:lvl6pPr marL="457200" algn="l" rtl="0" eaLnBrk="1" fontAlgn="base" hangingPunct="1">
        <a:spcBef>
          <a:spcPct val="0"/>
        </a:spcBef>
        <a:spcAft>
          <a:spcPct val="0"/>
        </a:spcAft>
        <a:defRPr sz="3200" b="1">
          <a:solidFill>
            <a:srgbClr val="522380"/>
          </a:solidFill>
          <a:latin typeface="Gill Sans MT" pitchFamily="34" charset="0"/>
        </a:defRPr>
      </a:lvl6pPr>
      <a:lvl7pPr marL="914400" algn="l" rtl="0" eaLnBrk="1" fontAlgn="base" hangingPunct="1">
        <a:spcBef>
          <a:spcPct val="0"/>
        </a:spcBef>
        <a:spcAft>
          <a:spcPct val="0"/>
        </a:spcAft>
        <a:defRPr sz="3200" b="1">
          <a:solidFill>
            <a:srgbClr val="522380"/>
          </a:solidFill>
          <a:latin typeface="Gill Sans MT" pitchFamily="34" charset="0"/>
        </a:defRPr>
      </a:lvl7pPr>
      <a:lvl8pPr marL="1371600" algn="l" rtl="0" eaLnBrk="1" fontAlgn="base" hangingPunct="1">
        <a:spcBef>
          <a:spcPct val="0"/>
        </a:spcBef>
        <a:spcAft>
          <a:spcPct val="0"/>
        </a:spcAft>
        <a:defRPr sz="3200" b="1">
          <a:solidFill>
            <a:srgbClr val="522380"/>
          </a:solidFill>
          <a:latin typeface="Gill Sans MT" pitchFamily="34" charset="0"/>
        </a:defRPr>
      </a:lvl8pPr>
      <a:lvl9pPr marL="1828800" algn="l" rtl="0" eaLnBrk="1" fontAlgn="base" hangingPunct="1">
        <a:spcBef>
          <a:spcPct val="0"/>
        </a:spcBef>
        <a:spcAft>
          <a:spcPct val="0"/>
        </a:spcAft>
        <a:defRPr sz="3200" b="1">
          <a:solidFill>
            <a:srgbClr val="522380"/>
          </a:solidFill>
          <a:latin typeface="Gill Sans MT" pitchFamily="34" charset="0"/>
        </a:defRPr>
      </a:lvl9pPr>
    </p:titleStyle>
    <p:bodyStyle>
      <a:lvl1pPr marL="342900" indent="-34290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120C48"/>
        </a:buClr>
        <a:buSzPct val="75000"/>
        <a:buFont typeface="Wingdings" panose="05000000000000000000" pitchFamily="2" charset="2"/>
        <a:buChar char="§"/>
        <a:defRPr sz="240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6pPr>
      <a:lvl7pPr marL="29718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7pPr>
      <a:lvl8pPr marL="34290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8pPr>
      <a:lvl9pPr marL="38862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64.tiff"/><Relationship Id="rId4" Type="http://schemas.openxmlformats.org/officeDocument/2006/relationships/image" Target="../media/image63.tiff"/></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tiff"/><Relationship Id="rId3" Type="http://schemas.openxmlformats.org/officeDocument/2006/relationships/image" Target="../media/image70.png"/><Relationship Id="rId7" Type="http://schemas.openxmlformats.org/officeDocument/2006/relationships/image" Target="../media/image73.tiff"/><Relationship Id="rId12" Type="http://schemas.openxmlformats.org/officeDocument/2006/relationships/image" Target="../media/image78.tiff"/><Relationship Id="rId2" Type="http://schemas.openxmlformats.org/officeDocument/2006/relationships/image" Target="../media/image62.tiff"/><Relationship Id="rId1" Type="http://schemas.openxmlformats.org/officeDocument/2006/relationships/slideLayout" Target="../slideLayouts/slideLayout7.xml"/><Relationship Id="rId6" Type="http://schemas.openxmlformats.org/officeDocument/2006/relationships/image" Target="../media/image72.tiff"/><Relationship Id="rId11" Type="http://schemas.openxmlformats.org/officeDocument/2006/relationships/image" Target="../media/image77.tiff"/><Relationship Id="rId5" Type="http://schemas.openxmlformats.org/officeDocument/2006/relationships/image" Target="../media/image71.tiff"/><Relationship Id="rId10" Type="http://schemas.openxmlformats.org/officeDocument/2006/relationships/image" Target="../media/image76.tiff"/><Relationship Id="rId4" Type="http://schemas.microsoft.com/office/2007/relationships/hdphoto" Target="../media/hdphoto2.wdp"/><Relationship Id="rId9" Type="http://schemas.openxmlformats.org/officeDocument/2006/relationships/image" Target="../media/image7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png"/><Relationship Id="rId26" Type="http://schemas.openxmlformats.org/officeDocument/2006/relationships/image" Target="../media/image28.png"/><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2.png"/><Relationship Id="rId25"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0.png"/><Relationship Id="rId5" Type="http://schemas.openxmlformats.org/officeDocument/2006/relationships/image" Target="../media/image32.png"/><Relationship Id="rId15" Type="http://schemas.openxmlformats.org/officeDocument/2006/relationships/image" Target="../media/image52.png"/><Relationship Id="rId23" Type="http://schemas.openxmlformats.org/officeDocument/2006/relationships/image" Target="../media/image49.png"/><Relationship Id="rId10" Type="http://schemas.openxmlformats.org/officeDocument/2006/relationships/image" Target="../media/image37.png"/><Relationship Id="rId19"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7.png"/><Relationship Id="rId22"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605118" y="1276350"/>
            <a:ext cx="6938682" cy="1752600"/>
          </a:xfrm>
        </p:spPr>
        <p:txBody>
          <a:bodyPr/>
          <a:lstStyle/>
          <a:p>
            <a:pPr algn="l"/>
            <a:r>
              <a:rPr lang="en-US" dirty="0"/>
              <a:t>SODA - One Data Framework, Infinite Possibilities</a:t>
            </a:r>
            <a:endParaRPr lang="en-US" altLang="en-US" dirty="0">
              <a:latin typeface="Arial" charset="0"/>
              <a:cs typeface="Arial" charset="0"/>
            </a:endParaRPr>
          </a:p>
        </p:txBody>
      </p:sp>
      <p:sp>
        <p:nvSpPr>
          <p:cNvPr id="4099" name="Subtitle 2"/>
          <p:cNvSpPr>
            <a:spLocks noGrp="1"/>
          </p:cNvSpPr>
          <p:nvPr>
            <p:ph type="subTitle" idx="4294967295"/>
          </p:nvPr>
        </p:nvSpPr>
        <p:spPr>
          <a:xfrm>
            <a:off x="605118" y="3702424"/>
            <a:ext cx="5262282" cy="1428750"/>
          </a:xfrm>
        </p:spPr>
        <p:txBody>
          <a:bodyPr/>
          <a:lstStyle/>
          <a:p>
            <a:pPr marL="0" indent="0">
              <a:buNone/>
            </a:pPr>
            <a:r>
              <a:rPr lang="en-US" altLang="en-US" sz="2000" b="1" dirty="0">
                <a:solidFill>
                  <a:schemeClr val="bg1"/>
                </a:solidFill>
                <a:latin typeface="Arial" charset="0"/>
                <a:cs typeface="Arial" charset="0"/>
              </a:rPr>
              <a:t>Rakesh Jain, </a:t>
            </a:r>
            <a:r>
              <a:rPr lang="en-US" altLang="en-US" sz="1800" b="1" i="1" dirty="0">
                <a:solidFill>
                  <a:schemeClr val="bg1"/>
                </a:solidFill>
                <a:latin typeface="Arial" charset="0"/>
                <a:cs typeface="Arial" charset="0"/>
              </a:rPr>
              <a:t>IBM Research</a:t>
            </a:r>
          </a:p>
          <a:p>
            <a:pPr marL="0" indent="0">
              <a:buNone/>
            </a:pPr>
            <a:r>
              <a:rPr lang="en-US" sz="2000" b="1" dirty="0">
                <a:solidFill>
                  <a:schemeClr val="bg1"/>
                </a:solidFill>
              </a:rPr>
              <a:t>Anjaneya </a:t>
            </a:r>
            <a:r>
              <a:rPr lang="en-US" sz="2000" b="1" dirty="0" err="1">
                <a:solidFill>
                  <a:schemeClr val="bg1"/>
                </a:solidFill>
              </a:rPr>
              <a:t>Chagam</a:t>
            </a:r>
            <a:r>
              <a:rPr lang="en-US" sz="2000" b="1" dirty="0">
                <a:solidFill>
                  <a:schemeClr val="bg1"/>
                </a:solidFill>
              </a:rPr>
              <a:t>, </a:t>
            </a:r>
            <a:r>
              <a:rPr lang="en-US" sz="1800" b="1" i="1" dirty="0">
                <a:solidFill>
                  <a:schemeClr val="bg1"/>
                </a:solidFill>
              </a:rPr>
              <a:t>Intel Corporation</a:t>
            </a:r>
            <a:endParaRPr lang="en-US" altLang="en-US" sz="1800" b="1" i="1" dirty="0">
              <a:solidFill>
                <a:schemeClr val="bg1"/>
              </a:solidFill>
              <a:latin typeface="Arial" charset="0"/>
              <a:cs typeface="Arial" charset="0"/>
            </a:endParaRPr>
          </a:p>
          <a:p>
            <a:endParaRPr lang="en-US" altLang="en-US" dirty="0">
              <a:solidFill>
                <a:schemeClr val="bg1"/>
              </a:solidFill>
              <a:latin typeface="Arial" charset="0"/>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810A-5986-4132-B16B-CC5F1A8E188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124240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5"/>
          <p:cNvSpPr txBox="1">
            <a:spLocks noGrp="1"/>
          </p:cNvSpPr>
          <p:nvPr>
            <p:ph type="title"/>
          </p:nvPr>
        </p:nvSpPr>
        <p:spPr>
          <a:xfrm>
            <a:off x="800100" y="350542"/>
            <a:ext cx="7543800" cy="617220"/>
          </a:xfrm>
          <a:prstGeom prst="rect">
            <a:avLst/>
          </a:prstGeom>
          <a:noFill/>
          <a:ln>
            <a:noFill/>
          </a:ln>
        </p:spPr>
        <p:txBody>
          <a:bodyPr spcFirstLastPara="1" vert="horz" wrap="square" lIns="137156" tIns="137156" rIns="137156" bIns="137156" numCol="1" anchor="ctr" anchorCtr="0" compatLnSpc="1">
            <a:prstTxWarp prst="textNoShape">
              <a:avLst/>
            </a:prstTxWarp>
            <a:normAutofit/>
          </a:bodyPr>
          <a:lstStyle/>
          <a:p>
            <a:r>
              <a:rPr lang="en-US" dirty="0"/>
              <a:t>GOVERNANCE</a:t>
            </a:r>
            <a:endParaRPr dirty="0"/>
          </a:p>
        </p:txBody>
      </p:sp>
      <p:pic>
        <p:nvPicPr>
          <p:cNvPr id="867" name="Google Shape;867;p25"/>
          <p:cNvPicPr preferRelativeResize="0"/>
          <p:nvPr/>
        </p:nvPicPr>
        <p:blipFill rotWithShape="1">
          <a:blip r:embed="rId3">
            <a:alphaModFix/>
          </a:blip>
          <a:srcRect/>
          <a:stretch/>
        </p:blipFill>
        <p:spPr>
          <a:xfrm>
            <a:off x="1598251" y="1786182"/>
            <a:ext cx="5947499" cy="2178098"/>
          </a:xfrm>
          <a:prstGeom prst="rect">
            <a:avLst/>
          </a:prstGeom>
          <a:noFill/>
          <a:ln>
            <a:noFill/>
          </a:ln>
        </p:spPr>
      </p:pic>
      <p:sp>
        <p:nvSpPr>
          <p:cNvPr id="868" name="Google Shape;868;p25"/>
          <p:cNvSpPr/>
          <p:nvPr/>
        </p:nvSpPr>
        <p:spPr>
          <a:xfrm>
            <a:off x="887329" y="1164467"/>
            <a:ext cx="7456571" cy="692467"/>
          </a:xfrm>
          <a:prstGeom prst="rect">
            <a:avLst/>
          </a:prstGeom>
          <a:noFill/>
          <a:ln>
            <a:noFill/>
          </a:ln>
        </p:spPr>
        <p:txBody>
          <a:bodyPr spcFirstLastPara="1" wrap="square" lIns="68569" tIns="34275" rIns="68569" bIns="34275" anchor="t" anchorCtr="0">
            <a:spAutoFit/>
          </a:bodyPr>
          <a:lstStyle/>
          <a:p>
            <a:pPr algn="ctr">
              <a:lnSpc>
                <a:spcPct val="150000"/>
              </a:lnSpc>
              <a:spcBef>
                <a:spcPts val="0"/>
              </a:spcBef>
              <a:spcAft>
                <a:spcPts val="0"/>
              </a:spcAft>
            </a:pPr>
            <a:r>
              <a:rPr lang="en-US" sz="900">
                <a:solidFill>
                  <a:srgbClr val="7F7F7F"/>
                </a:solidFill>
                <a:latin typeface="Avenir"/>
                <a:ea typeface="Avenir"/>
                <a:cs typeface="Avenir"/>
                <a:sym typeface="Avenir"/>
              </a:rPr>
              <a:t>SODA Foundation is overseen by the Governing Board and supported by the Technical Steering Committee (TSC), End User Advisory Committee (EUAC) and Outreach Committee (OC). </a:t>
            </a:r>
            <a:endParaRPr sz="1200"/>
          </a:p>
          <a:p>
            <a:pPr algn="ctr">
              <a:lnSpc>
                <a:spcPct val="150000"/>
              </a:lnSpc>
              <a:spcBef>
                <a:spcPts val="0"/>
              </a:spcBef>
              <a:spcAft>
                <a:spcPts val="0"/>
              </a:spcAft>
            </a:pPr>
            <a:endParaRPr sz="900">
              <a:solidFill>
                <a:srgbClr val="7F7F7F"/>
              </a:solidFill>
              <a:latin typeface="Avenir"/>
              <a:ea typeface="Avenir"/>
              <a:cs typeface="Avenir"/>
              <a:sym typeface="Avenir"/>
            </a:endParaRPr>
          </a:p>
        </p:txBody>
      </p:sp>
      <p:sp>
        <p:nvSpPr>
          <p:cNvPr id="5" name="TextBox 4">
            <a:extLst>
              <a:ext uri="{FF2B5EF4-FFF2-40B4-BE49-F238E27FC236}">
                <a16:creationId xmlns:a16="http://schemas.microsoft.com/office/drawing/2014/main" id="{5FB01043-D2B3-7249-BC9C-DF7A4C6BC6A6}"/>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236291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26"/>
          <p:cNvSpPr txBox="1">
            <a:spLocks noGrp="1"/>
          </p:cNvSpPr>
          <p:nvPr>
            <p:ph type="title"/>
          </p:nvPr>
        </p:nvSpPr>
        <p:spPr>
          <a:xfrm>
            <a:off x="800100" y="350542"/>
            <a:ext cx="7543800" cy="617220"/>
          </a:xfrm>
          <a:prstGeom prst="rect">
            <a:avLst/>
          </a:prstGeom>
          <a:noFill/>
          <a:ln>
            <a:noFill/>
          </a:ln>
        </p:spPr>
        <p:txBody>
          <a:bodyPr spcFirstLastPara="1" vert="horz" wrap="square" lIns="137156" tIns="137156" rIns="137156" bIns="137156" numCol="1" anchor="ctr" anchorCtr="0" compatLnSpc="1">
            <a:prstTxWarp prst="textNoShape">
              <a:avLst/>
            </a:prstTxWarp>
            <a:normAutofit/>
          </a:bodyPr>
          <a:lstStyle/>
          <a:p>
            <a:r>
              <a:rPr lang="en-US"/>
              <a:t>GOVERNING BOARD</a:t>
            </a:r>
            <a:endParaRPr/>
          </a:p>
        </p:txBody>
      </p:sp>
      <p:pic>
        <p:nvPicPr>
          <p:cNvPr id="874" name="Google Shape;874;p26"/>
          <p:cNvPicPr preferRelativeResize="0"/>
          <p:nvPr/>
        </p:nvPicPr>
        <p:blipFill rotWithShape="1">
          <a:blip r:embed="rId3">
            <a:alphaModFix/>
          </a:blip>
          <a:srcRect/>
          <a:stretch/>
        </p:blipFill>
        <p:spPr>
          <a:xfrm>
            <a:off x="1624823" y="843937"/>
            <a:ext cx="5837204" cy="1795283"/>
          </a:xfrm>
          <a:prstGeom prst="rect">
            <a:avLst/>
          </a:prstGeom>
          <a:noFill/>
          <a:ln>
            <a:noFill/>
          </a:ln>
        </p:spPr>
      </p:pic>
      <p:pic>
        <p:nvPicPr>
          <p:cNvPr id="875" name="Google Shape;875;p26"/>
          <p:cNvPicPr preferRelativeResize="0"/>
          <p:nvPr/>
        </p:nvPicPr>
        <p:blipFill rotWithShape="1">
          <a:blip r:embed="rId4">
            <a:alphaModFix/>
          </a:blip>
          <a:srcRect/>
          <a:stretch/>
        </p:blipFill>
        <p:spPr>
          <a:xfrm>
            <a:off x="1615297" y="2639220"/>
            <a:ext cx="4414028" cy="1920968"/>
          </a:xfrm>
          <a:prstGeom prst="rect">
            <a:avLst/>
          </a:prstGeom>
          <a:noFill/>
          <a:ln>
            <a:noFill/>
          </a:ln>
        </p:spPr>
      </p:pic>
      <p:pic>
        <p:nvPicPr>
          <p:cNvPr id="876" name="Google Shape;876;p26"/>
          <p:cNvPicPr preferRelativeResize="0"/>
          <p:nvPr/>
        </p:nvPicPr>
        <p:blipFill rotWithShape="1">
          <a:blip r:embed="rId5">
            <a:alphaModFix/>
          </a:blip>
          <a:srcRect/>
          <a:stretch/>
        </p:blipFill>
        <p:spPr>
          <a:xfrm>
            <a:off x="6096230" y="2733171"/>
            <a:ext cx="1414447" cy="1509377"/>
          </a:xfrm>
          <a:prstGeom prst="rect">
            <a:avLst/>
          </a:prstGeom>
          <a:noFill/>
          <a:ln>
            <a:noFill/>
          </a:ln>
        </p:spPr>
      </p:pic>
      <p:sp>
        <p:nvSpPr>
          <p:cNvPr id="6" name="TextBox 5">
            <a:extLst>
              <a:ext uri="{FF2B5EF4-FFF2-40B4-BE49-F238E27FC236}">
                <a16:creationId xmlns:a16="http://schemas.microsoft.com/office/drawing/2014/main" id="{68F183B1-6805-5E4F-AFDC-648835C358CF}"/>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120095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810A-5986-4132-B16B-CC5F1A8E188A}"/>
              </a:ext>
            </a:extLst>
          </p:cNvPr>
          <p:cNvSpPr>
            <a:spLocks noGrp="1"/>
          </p:cNvSpPr>
          <p:nvPr>
            <p:ph type="title"/>
          </p:nvPr>
        </p:nvSpPr>
        <p:spPr/>
        <p:txBody>
          <a:bodyPr/>
          <a:lstStyle/>
          <a:p>
            <a:r>
              <a:rPr lang="en-US" dirty="0">
                <a:solidFill>
                  <a:schemeClr val="accent1"/>
                </a:solidFill>
                <a:latin typeface="Avenir Next" panose="020B0503020202020204" pitchFamily="34" charset="0"/>
              </a:rPr>
              <a:t>SODA Projects</a:t>
            </a:r>
            <a:endParaRPr lang="en-US" dirty="0"/>
          </a:p>
        </p:txBody>
      </p:sp>
    </p:spTree>
    <p:extLst>
      <p:ext uri="{BB962C8B-B14F-4D97-AF65-F5344CB8AC3E}">
        <p14:creationId xmlns:p14="http://schemas.microsoft.com/office/powerpoint/2010/main" val="188376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519-EF81-F54A-830F-9F160B41A56D}"/>
              </a:ext>
            </a:extLst>
          </p:cNvPr>
          <p:cNvSpPr>
            <a:spLocks noGrp="1"/>
          </p:cNvSpPr>
          <p:nvPr>
            <p:ph type="title"/>
          </p:nvPr>
        </p:nvSpPr>
        <p:spPr/>
        <p:txBody>
          <a:bodyPr/>
          <a:lstStyle/>
          <a:p>
            <a:r>
              <a:rPr lang="en-US" dirty="0"/>
              <a:t>SODA ARCHITECTURE</a:t>
            </a:r>
          </a:p>
        </p:txBody>
      </p:sp>
      <p:pic>
        <p:nvPicPr>
          <p:cNvPr id="3" name="Picture 2">
            <a:extLst>
              <a:ext uri="{FF2B5EF4-FFF2-40B4-BE49-F238E27FC236}">
                <a16:creationId xmlns:a16="http://schemas.microsoft.com/office/drawing/2014/main" id="{962DF780-4382-244A-999B-817B42024351}"/>
              </a:ext>
            </a:extLst>
          </p:cNvPr>
          <p:cNvPicPr>
            <a:picLocks noChangeAspect="1"/>
          </p:cNvPicPr>
          <p:nvPr/>
        </p:nvPicPr>
        <p:blipFill>
          <a:blip r:embed="rId2"/>
          <a:stretch>
            <a:fillRect/>
          </a:stretch>
        </p:blipFill>
        <p:spPr>
          <a:xfrm>
            <a:off x="817685" y="1080282"/>
            <a:ext cx="6806866" cy="3737588"/>
          </a:xfrm>
          <a:prstGeom prst="rect">
            <a:avLst/>
          </a:prstGeom>
        </p:spPr>
      </p:pic>
      <p:sp>
        <p:nvSpPr>
          <p:cNvPr id="4" name="TextBox 3">
            <a:extLst>
              <a:ext uri="{FF2B5EF4-FFF2-40B4-BE49-F238E27FC236}">
                <a16:creationId xmlns:a16="http://schemas.microsoft.com/office/drawing/2014/main" id="{F10A4637-DB0A-6E43-9DDF-C2E817890AAC}"/>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150262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303F-19D2-6A4B-9619-1B00D26B8CDD}"/>
              </a:ext>
            </a:extLst>
          </p:cNvPr>
          <p:cNvSpPr>
            <a:spLocks noGrp="1"/>
          </p:cNvSpPr>
          <p:nvPr>
            <p:ph type="title"/>
          </p:nvPr>
        </p:nvSpPr>
        <p:spPr/>
        <p:txBody>
          <a:bodyPr/>
          <a:lstStyle/>
          <a:p>
            <a:r>
              <a:rPr lang="en-US" dirty="0"/>
              <a:t>SODA PROJECTS</a:t>
            </a:r>
          </a:p>
        </p:txBody>
      </p:sp>
      <p:sp>
        <p:nvSpPr>
          <p:cNvPr id="3" name="Rectangle 2">
            <a:extLst>
              <a:ext uri="{FF2B5EF4-FFF2-40B4-BE49-F238E27FC236}">
                <a16:creationId xmlns:a16="http://schemas.microsoft.com/office/drawing/2014/main" id="{84570019-EB62-0946-9290-065271FFB081}"/>
              </a:ext>
            </a:extLst>
          </p:cNvPr>
          <p:cNvSpPr/>
          <p:nvPr/>
        </p:nvSpPr>
        <p:spPr>
          <a:xfrm>
            <a:off x="169972" y="1612091"/>
            <a:ext cx="3281845" cy="126664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defRPr/>
            </a:pPr>
            <a:r>
              <a:rPr lang="en-US" sz="1050" spc="225" dirty="0">
                <a:solidFill>
                  <a:prstClr val="white"/>
                </a:solidFill>
                <a:latin typeface="Avenir Next Medium" panose="020B0503020202020204" pitchFamily="34" charset="0"/>
                <a:cs typeface="Arial" panose="020B0604020202020204" pitchFamily="34" charset="0"/>
              </a:rPr>
              <a:t>CORE PROJECTS</a:t>
            </a:r>
            <a:endParaRPr lang="en-US" sz="1050" dirty="0">
              <a:solidFill>
                <a:prstClr val="white"/>
              </a:solidFill>
              <a:latin typeface="Avenir Next Medium" panose="020B0503020202020204" pitchFamily="34" charset="0"/>
              <a:cs typeface="Arial" panose="020B0604020202020204" pitchFamily="34" charset="0"/>
            </a:endParaRPr>
          </a:p>
          <a:p>
            <a:pPr defTabSz="685800" fontAlgn="auto">
              <a:spcBef>
                <a:spcPts val="0"/>
              </a:spcBef>
              <a:spcAft>
                <a:spcPts val="0"/>
              </a:spcAft>
              <a:defRPr/>
            </a:pPr>
            <a:br>
              <a:rPr lang="en-US" sz="1050" dirty="0">
                <a:solidFill>
                  <a:prstClr val="white"/>
                </a:solidFill>
                <a:latin typeface="Avenir Next Medium" panose="020B0503020202020204" pitchFamily="34" charset="0"/>
                <a:cs typeface="Arial" panose="020B0604020202020204" pitchFamily="34" charset="0"/>
              </a:rPr>
            </a:br>
            <a:r>
              <a:rPr lang="en-US" sz="1050" dirty="0">
                <a:solidFill>
                  <a:prstClr val="white"/>
                </a:solidFill>
                <a:latin typeface="Avenir Next Medium" panose="020B0503020202020204" pitchFamily="34" charset="0"/>
                <a:cs typeface="Arial" panose="020B0604020202020204" pitchFamily="34" charset="0"/>
              </a:rPr>
              <a:t>Core Projects are initiated by the SODA community. They form the core SODA framework and follow the SODA release roadmap. Core Projects are governed by the TSC.  </a:t>
            </a:r>
          </a:p>
        </p:txBody>
      </p:sp>
      <p:sp>
        <p:nvSpPr>
          <p:cNvPr id="4" name="Rounded Rectangle 3">
            <a:extLst>
              <a:ext uri="{FF2B5EF4-FFF2-40B4-BE49-F238E27FC236}">
                <a16:creationId xmlns:a16="http://schemas.microsoft.com/office/drawing/2014/main" id="{F7A56599-9EB3-E943-BD40-8C3D557E9D54}"/>
              </a:ext>
            </a:extLst>
          </p:cNvPr>
          <p:cNvSpPr>
            <a:spLocks noChangeAspect="1"/>
          </p:cNvSpPr>
          <p:nvPr/>
        </p:nvSpPr>
        <p:spPr>
          <a:xfrm>
            <a:off x="3739671" y="1835668"/>
            <a:ext cx="915643" cy="6969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API</a:t>
            </a:r>
          </a:p>
        </p:txBody>
      </p:sp>
      <p:sp>
        <p:nvSpPr>
          <p:cNvPr id="5" name="Rounded Rectangle 4">
            <a:extLst>
              <a:ext uri="{FF2B5EF4-FFF2-40B4-BE49-F238E27FC236}">
                <a16:creationId xmlns:a16="http://schemas.microsoft.com/office/drawing/2014/main" id="{0EF5CA28-DA2D-A647-9673-403927D40406}"/>
              </a:ext>
            </a:extLst>
          </p:cNvPr>
          <p:cNvSpPr>
            <a:spLocks noChangeAspect="1"/>
          </p:cNvSpPr>
          <p:nvPr/>
        </p:nvSpPr>
        <p:spPr>
          <a:xfrm>
            <a:off x="4470891" y="1835668"/>
            <a:ext cx="915643" cy="6969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CONTROLLER</a:t>
            </a:r>
          </a:p>
        </p:txBody>
      </p:sp>
      <p:sp>
        <p:nvSpPr>
          <p:cNvPr id="6" name="Rounded Rectangle 5">
            <a:extLst>
              <a:ext uri="{FF2B5EF4-FFF2-40B4-BE49-F238E27FC236}">
                <a16:creationId xmlns:a16="http://schemas.microsoft.com/office/drawing/2014/main" id="{D87CC289-43A5-5E47-B208-30DD853C8F34}"/>
              </a:ext>
            </a:extLst>
          </p:cNvPr>
          <p:cNvSpPr>
            <a:spLocks noChangeAspect="1"/>
          </p:cNvSpPr>
          <p:nvPr/>
        </p:nvSpPr>
        <p:spPr>
          <a:xfrm>
            <a:off x="5291562" y="1835668"/>
            <a:ext cx="915643" cy="6969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MULTICLOUD</a:t>
            </a:r>
          </a:p>
        </p:txBody>
      </p:sp>
      <p:sp>
        <p:nvSpPr>
          <p:cNvPr id="7" name="Rounded Rectangle 6">
            <a:extLst>
              <a:ext uri="{FF2B5EF4-FFF2-40B4-BE49-F238E27FC236}">
                <a16:creationId xmlns:a16="http://schemas.microsoft.com/office/drawing/2014/main" id="{DE1F5480-F4F8-E54D-87F7-AF660FF00A5F}"/>
              </a:ext>
            </a:extLst>
          </p:cNvPr>
          <p:cNvSpPr>
            <a:spLocks noChangeAspect="1"/>
          </p:cNvSpPr>
          <p:nvPr/>
        </p:nvSpPr>
        <p:spPr>
          <a:xfrm>
            <a:off x="6092355" y="1835668"/>
            <a:ext cx="915643" cy="6969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TELEMETRY</a:t>
            </a:r>
          </a:p>
        </p:txBody>
      </p:sp>
      <p:sp>
        <p:nvSpPr>
          <p:cNvPr id="8" name="Rounded Rectangle 7">
            <a:extLst>
              <a:ext uri="{FF2B5EF4-FFF2-40B4-BE49-F238E27FC236}">
                <a16:creationId xmlns:a16="http://schemas.microsoft.com/office/drawing/2014/main" id="{EC974843-F7A8-6641-A362-F58D4D94DF16}"/>
              </a:ext>
            </a:extLst>
          </p:cNvPr>
          <p:cNvSpPr>
            <a:spLocks noChangeAspect="1"/>
          </p:cNvSpPr>
          <p:nvPr/>
        </p:nvSpPr>
        <p:spPr>
          <a:xfrm>
            <a:off x="6893149" y="1835668"/>
            <a:ext cx="915643" cy="69698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DOCK</a:t>
            </a:r>
          </a:p>
        </p:txBody>
      </p:sp>
      <p:sp>
        <p:nvSpPr>
          <p:cNvPr id="9" name="Rounded Rectangle 8">
            <a:extLst>
              <a:ext uri="{FF2B5EF4-FFF2-40B4-BE49-F238E27FC236}">
                <a16:creationId xmlns:a16="http://schemas.microsoft.com/office/drawing/2014/main" id="{B3094608-CA6C-8D4F-BEA1-8D31EEFEB876}"/>
              </a:ext>
            </a:extLst>
          </p:cNvPr>
          <p:cNvSpPr>
            <a:spLocks noChangeAspect="1"/>
          </p:cNvSpPr>
          <p:nvPr/>
        </p:nvSpPr>
        <p:spPr>
          <a:xfrm>
            <a:off x="7574674" y="1835668"/>
            <a:ext cx="915643" cy="696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defRPr/>
            </a:pPr>
            <a:r>
              <a:rPr lang="en-US" sz="788" b="1" dirty="0">
                <a:solidFill>
                  <a:prstClr val="white"/>
                </a:solidFill>
                <a:latin typeface="Arial" panose="020B0604020202020204" pitchFamily="34" charset="0"/>
                <a:cs typeface="Arial" panose="020B0604020202020204" pitchFamily="34" charset="0"/>
              </a:rPr>
              <a:t>DASHBOARD</a:t>
            </a:r>
          </a:p>
        </p:txBody>
      </p:sp>
      <p:pic>
        <p:nvPicPr>
          <p:cNvPr id="10" name="Picture 9">
            <a:extLst>
              <a:ext uri="{FF2B5EF4-FFF2-40B4-BE49-F238E27FC236}">
                <a16:creationId xmlns:a16="http://schemas.microsoft.com/office/drawing/2014/main" id="{A786C591-15C5-B847-B808-79A6D45040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1394" y="3474432"/>
            <a:ext cx="307998" cy="378686"/>
          </a:xfrm>
          <a:prstGeom prst="rect">
            <a:avLst/>
          </a:prstGeom>
        </p:spPr>
      </p:pic>
      <p:pic>
        <p:nvPicPr>
          <p:cNvPr id="11" name="Picture 10">
            <a:extLst>
              <a:ext uri="{FF2B5EF4-FFF2-40B4-BE49-F238E27FC236}">
                <a16:creationId xmlns:a16="http://schemas.microsoft.com/office/drawing/2014/main" id="{88F70350-4C52-9341-889A-68DFFB123F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4309" y="3663775"/>
            <a:ext cx="786652" cy="225799"/>
          </a:xfrm>
          <a:prstGeom prst="rect">
            <a:avLst/>
          </a:prstGeom>
        </p:spPr>
      </p:pic>
      <p:sp>
        <p:nvSpPr>
          <p:cNvPr id="12" name="Rectangle 11">
            <a:extLst>
              <a:ext uri="{FF2B5EF4-FFF2-40B4-BE49-F238E27FC236}">
                <a16:creationId xmlns:a16="http://schemas.microsoft.com/office/drawing/2014/main" id="{9641DE79-64A6-694F-A2F2-5CBF4182F22E}"/>
              </a:ext>
            </a:extLst>
          </p:cNvPr>
          <p:cNvSpPr/>
          <p:nvPr/>
        </p:nvSpPr>
        <p:spPr>
          <a:xfrm>
            <a:off x="169972" y="3007401"/>
            <a:ext cx="3281845" cy="126664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defRPr/>
            </a:pPr>
            <a:r>
              <a:rPr lang="en-US" sz="1050" spc="225" dirty="0">
                <a:solidFill>
                  <a:prstClr val="white"/>
                </a:solidFill>
                <a:latin typeface="Avenir Next Medium" panose="020B0503020202020204" pitchFamily="34" charset="0"/>
                <a:cs typeface="Arial" panose="020B0604020202020204" pitchFamily="34" charset="0"/>
              </a:rPr>
              <a:t>NATIVE/Member PROJECTS</a:t>
            </a:r>
            <a:endParaRPr lang="en-US" sz="825" spc="225" dirty="0">
              <a:solidFill>
                <a:prstClr val="white"/>
              </a:solidFill>
              <a:latin typeface="Avenir Next Medium" panose="020B0503020202020204" pitchFamily="34" charset="0"/>
              <a:cs typeface="Arial" panose="020B0604020202020204" pitchFamily="34" charset="0"/>
            </a:endParaRPr>
          </a:p>
          <a:p>
            <a:pPr defTabSz="685800" fontAlgn="auto">
              <a:spcBef>
                <a:spcPts val="0"/>
              </a:spcBef>
              <a:spcAft>
                <a:spcPts val="0"/>
              </a:spcAft>
              <a:defRPr/>
            </a:pPr>
            <a:br>
              <a:rPr lang="en-US" sz="900" dirty="0">
                <a:solidFill>
                  <a:prstClr val="white"/>
                </a:solidFill>
                <a:latin typeface="Avenir Next Medium" panose="020B0503020202020204" pitchFamily="34" charset="0"/>
                <a:cs typeface="Arial" panose="020B0604020202020204" pitchFamily="34" charset="0"/>
              </a:rPr>
            </a:br>
            <a:r>
              <a:rPr lang="en-US" sz="900" dirty="0">
                <a:solidFill>
                  <a:prstClr val="white"/>
                </a:solidFill>
                <a:latin typeface="Avenir Next Medium" panose="020B0503020202020204" pitchFamily="34" charset="0"/>
                <a:cs typeface="Arial" panose="020B0604020202020204" pitchFamily="34" charset="0"/>
              </a:rPr>
              <a:t>Native Projects are projects donated to SODA Foundation and are either initiated by SODA members or 3</a:t>
            </a:r>
            <a:r>
              <a:rPr lang="en-US" sz="900" baseline="30000" dirty="0">
                <a:solidFill>
                  <a:prstClr val="white"/>
                </a:solidFill>
                <a:latin typeface="Avenir Next Medium" panose="020B0503020202020204" pitchFamily="34" charset="0"/>
                <a:cs typeface="Arial" panose="020B0604020202020204" pitchFamily="34" charset="0"/>
              </a:rPr>
              <a:t>rd</a:t>
            </a:r>
            <a:r>
              <a:rPr lang="en-US" sz="900" dirty="0">
                <a:solidFill>
                  <a:prstClr val="white"/>
                </a:solidFill>
                <a:latin typeface="Avenir Next Medium" panose="020B0503020202020204" pitchFamily="34" charset="0"/>
                <a:cs typeface="Arial" panose="020B0604020202020204" pitchFamily="34" charset="0"/>
              </a:rPr>
              <a:t>-party organizations. Native Projects are supported by the SODA Foundation but are governed independently. They either follow the SODA release roadmap or have their own release roadmap. </a:t>
            </a:r>
          </a:p>
        </p:txBody>
      </p:sp>
      <p:sp>
        <p:nvSpPr>
          <p:cNvPr id="13" name="Rectangle 12">
            <a:extLst>
              <a:ext uri="{FF2B5EF4-FFF2-40B4-BE49-F238E27FC236}">
                <a16:creationId xmlns:a16="http://schemas.microsoft.com/office/drawing/2014/main" id="{F56A1D82-E000-F14C-B2F4-F11CC171779A}"/>
              </a:ext>
            </a:extLst>
          </p:cNvPr>
          <p:cNvSpPr/>
          <p:nvPr/>
        </p:nvSpPr>
        <p:spPr>
          <a:xfrm>
            <a:off x="3637338" y="3028950"/>
            <a:ext cx="4942431" cy="122354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825" dirty="0">
              <a:solidFill>
                <a:prstClr val="white"/>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DCF8E87-258B-C342-B757-6437D6F3B862}"/>
              </a:ext>
            </a:extLst>
          </p:cNvPr>
          <p:cNvSpPr txBox="1"/>
          <p:nvPr/>
        </p:nvSpPr>
        <p:spPr>
          <a:xfrm>
            <a:off x="4685115" y="3137275"/>
            <a:ext cx="1010213" cy="334707"/>
          </a:xfrm>
          <a:prstGeom prst="rect">
            <a:avLst/>
          </a:prstGeom>
          <a:noFill/>
        </p:spPr>
        <p:txBody>
          <a:bodyPr wrap="none" rtlCol="0">
            <a:spAutoFit/>
          </a:bodyPr>
          <a:lstStyle/>
          <a:p>
            <a:pPr defTabSz="685800" fontAlgn="auto">
              <a:spcBef>
                <a:spcPts val="0"/>
              </a:spcBef>
              <a:spcAft>
                <a:spcPts val="0"/>
              </a:spcAft>
              <a:defRPr/>
            </a:pPr>
            <a:r>
              <a:rPr lang="en-US" sz="825" dirty="0">
                <a:solidFill>
                  <a:srgbClr val="000000"/>
                </a:solidFill>
                <a:latin typeface="Avenir Next" panose="020B0503020202020204" pitchFamily="34" charset="0"/>
              </a:rPr>
              <a:t>Member Projects</a:t>
            </a:r>
          </a:p>
          <a:p>
            <a:pPr algn="ctr" defTabSz="685800" fontAlgn="auto">
              <a:spcBef>
                <a:spcPts val="0"/>
              </a:spcBef>
              <a:spcAft>
                <a:spcPts val="0"/>
              </a:spcAft>
              <a:defRPr/>
            </a:pPr>
            <a:r>
              <a:rPr lang="en-US" sz="750" dirty="0">
                <a:solidFill>
                  <a:srgbClr val="000000"/>
                </a:solidFill>
                <a:latin typeface="Avenir Next" panose="020B0503020202020204" pitchFamily="34" charset="0"/>
              </a:rPr>
              <a:t>(incubated)</a:t>
            </a:r>
          </a:p>
        </p:txBody>
      </p:sp>
      <p:sp>
        <p:nvSpPr>
          <p:cNvPr id="15" name="TextBox 14">
            <a:extLst>
              <a:ext uri="{FF2B5EF4-FFF2-40B4-BE49-F238E27FC236}">
                <a16:creationId xmlns:a16="http://schemas.microsoft.com/office/drawing/2014/main" id="{D2202CA8-8526-1447-9933-7B6A43FF2608}"/>
              </a:ext>
            </a:extLst>
          </p:cNvPr>
          <p:cNvSpPr txBox="1"/>
          <p:nvPr/>
        </p:nvSpPr>
        <p:spPr>
          <a:xfrm>
            <a:off x="5960384" y="3146242"/>
            <a:ext cx="1048685" cy="334707"/>
          </a:xfrm>
          <a:prstGeom prst="rect">
            <a:avLst/>
          </a:prstGeom>
          <a:noFill/>
        </p:spPr>
        <p:txBody>
          <a:bodyPr wrap="none" rtlCol="0">
            <a:spAutoFit/>
          </a:bodyPr>
          <a:lstStyle/>
          <a:p>
            <a:pPr defTabSz="685800" fontAlgn="auto">
              <a:spcBef>
                <a:spcPts val="0"/>
              </a:spcBef>
              <a:spcAft>
                <a:spcPts val="0"/>
              </a:spcAft>
              <a:defRPr/>
            </a:pPr>
            <a:r>
              <a:rPr lang="en-US" sz="825" dirty="0">
                <a:solidFill>
                  <a:srgbClr val="000000"/>
                </a:solidFill>
                <a:latin typeface="Avenir Next" panose="020B0503020202020204" pitchFamily="34" charset="0"/>
              </a:rPr>
              <a:t>Member Projects</a:t>
            </a:r>
          </a:p>
          <a:p>
            <a:pPr algn="ctr" defTabSz="685800" fontAlgn="auto">
              <a:spcBef>
                <a:spcPts val="0"/>
              </a:spcBef>
              <a:spcAft>
                <a:spcPts val="0"/>
              </a:spcAft>
              <a:defRPr/>
            </a:pPr>
            <a:r>
              <a:rPr lang="en-US" sz="750" dirty="0">
                <a:solidFill>
                  <a:srgbClr val="000000"/>
                </a:solidFill>
                <a:latin typeface="Avenir Next" panose="020B0503020202020204" pitchFamily="34" charset="0"/>
              </a:rPr>
              <a:t>(to be incubated)</a:t>
            </a:r>
          </a:p>
        </p:txBody>
      </p:sp>
      <p:pic>
        <p:nvPicPr>
          <p:cNvPr id="16" name="Picture 15">
            <a:extLst>
              <a:ext uri="{FF2B5EF4-FFF2-40B4-BE49-F238E27FC236}">
                <a16:creationId xmlns:a16="http://schemas.microsoft.com/office/drawing/2014/main" id="{BCD1D9A1-9DF0-1E4C-AAEA-2F462F226C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9468" y="3337299"/>
            <a:ext cx="766598" cy="766598"/>
          </a:xfrm>
          <a:prstGeom prst="rect">
            <a:avLst/>
          </a:prstGeom>
        </p:spPr>
      </p:pic>
      <p:sp>
        <p:nvSpPr>
          <p:cNvPr id="17" name="Rectangle 16">
            <a:extLst>
              <a:ext uri="{FF2B5EF4-FFF2-40B4-BE49-F238E27FC236}">
                <a16:creationId xmlns:a16="http://schemas.microsoft.com/office/drawing/2014/main" id="{8A540BF7-E8E4-D54D-B988-D1A1E47DE725}"/>
              </a:ext>
            </a:extLst>
          </p:cNvPr>
          <p:cNvSpPr/>
          <p:nvPr/>
        </p:nvSpPr>
        <p:spPr>
          <a:xfrm>
            <a:off x="3637337" y="1635104"/>
            <a:ext cx="4942432" cy="122061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825" dirty="0">
              <a:solidFill>
                <a:prstClr val="white"/>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3DC1673-8819-344E-A8F4-D58AB6290A70}"/>
              </a:ext>
            </a:extLst>
          </p:cNvPr>
          <p:cNvSpPr/>
          <p:nvPr/>
        </p:nvSpPr>
        <p:spPr>
          <a:xfrm>
            <a:off x="-32238" y="1166684"/>
            <a:ext cx="8716118" cy="276999"/>
          </a:xfrm>
          <a:prstGeom prst="rect">
            <a:avLst/>
          </a:prstGeom>
        </p:spPr>
        <p:txBody>
          <a:bodyPr wrap="square">
            <a:spAutoFit/>
          </a:bodyPr>
          <a:lstStyle/>
          <a:p>
            <a:pPr algn="ctr" defTabSz="685800" fontAlgn="auto">
              <a:spcBef>
                <a:spcPts val="0"/>
              </a:spcBef>
              <a:spcAft>
                <a:spcPts val="0"/>
              </a:spcAft>
              <a:defRPr/>
            </a:pPr>
            <a:r>
              <a:rPr lang="en-US" sz="1200" b="1" dirty="0">
                <a:latin typeface="Avenir Next Regular" panose="020B0503020202020204" pitchFamily="34" charset="0"/>
              </a:rPr>
              <a:t>SODA Projects make up SODA as an open source offering </a:t>
            </a:r>
          </a:p>
        </p:txBody>
      </p:sp>
      <p:sp>
        <p:nvSpPr>
          <p:cNvPr id="19" name="TextBox 18">
            <a:extLst>
              <a:ext uri="{FF2B5EF4-FFF2-40B4-BE49-F238E27FC236}">
                <a16:creationId xmlns:a16="http://schemas.microsoft.com/office/drawing/2014/main" id="{BDF88BA0-DBC4-A543-910B-903555DB1C51}"/>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42617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810A-5986-4132-B16B-CC5F1A8E188A}"/>
              </a:ext>
            </a:extLst>
          </p:cNvPr>
          <p:cNvSpPr>
            <a:spLocks noGrp="1"/>
          </p:cNvSpPr>
          <p:nvPr>
            <p:ph type="title"/>
          </p:nvPr>
        </p:nvSpPr>
        <p:spPr/>
        <p:txBody>
          <a:bodyPr/>
          <a:lstStyle/>
          <a:p>
            <a:r>
              <a:rPr lang="en-US" dirty="0">
                <a:solidFill>
                  <a:schemeClr val="accent1"/>
                </a:solidFill>
                <a:latin typeface="Avenir Next" panose="020B0503020202020204" pitchFamily="34" charset="0"/>
              </a:rPr>
              <a:t>SODA Use Cases</a:t>
            </a:r>
            <a:endParaRPr lang="en-US" dirty="0"/>
          </a:p>
        </p:txBody>
      </p:sp>
    </p:spTree>
    <p:extLst>
      <p:ext uri="{BB962C8B-B14F-4D97-AF65-F5344CB8AC3E}">
        <p14:creationId xmlns:p14="http://schemas.microsoft.com/office/powerpoint/2010/main" val="368467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4A91-36A3-174C-B456-D87E9201109F}"/>
              </a:ext>
            </a:extLst>
          </p:cNvPr>
          <p:cNvSpPr>
            <a:spLocks noGrp="1"/>
          </p:cNvSpPr>
          <p:nvPr>
            <p:ph type="title"/>
          </p:nvPr>
        </p:nvSpPr>
        <p:spPr>
          <a:xfrm>
            <a:off x="529333" y="32198"/>
            <a:ext cx="7543800" cy="617220"/>
          </a:xfrm>
        </p:spPr>
        <p:txBody>
          <a:bodyPr>
            <a:normAutofit fontScale="90000"/>
          </a:bodyPr>
          <a:lstStyle/>
          <a:p>
            <a:r>
              <a:rPr lang="en-US" spc="225" dirty="0">
                <a:latin typeface="Avenir Next Demi Bold" panose="020B0503020202020204" pitchFamily="34" charset="0"/>
                <a:ea typeface="Montserrat" charset="0"/>
                <a:cs typeface="Montserrat" charset="0"/>
              </a:rPr>
              <a:t>Use </a:t>
            </a:r>
            <a:r>
              <a:rPr lang="en-US" sz="2000" spc="225" dirty="0">
                <a:latin typeface="Avenir Next Demi Bold" panose="020B0503020202020204" pitchFamily="34" charset="0"/>
                <a:ea typeface="Montserrat" charset="0"/>
                <a:cs typeface="Montserrat" charset="0"/>
              </a:rPr>
              <a:t>Case</a:t>
            </a:r>
            <a:r>
              <a:rPr lang="en-US" spc="225" dirty="0">
                <a:latin typeface="Avenir Next Demi Bold" panose="020B0503020202020204" pitchFamily="34" charset="0"/>
                <a:ea typeface="Montserrat" charset="0"/>
                <a:cs typeface="Montserrat" charset="0"/>
              </a:rPr>
              <a:t>: Cloud Native Storage</a:t>
            </a:r>
            <a:endParaRPr lang="en-US" dirty="0"/>
          </a:p>
        </p:txBody>
      </p:sp>
      <p:sp>
        <p:nvSpPr>
          <p:cNvPr id="3" name="Rectangle 2">
            <a:extLst>
              <a:ext uri="{FF2B5EF4-FFF2-40B4-BE49-F238E27FC236}">
                <a16:creationId xmlns:a16="http://schemas.microsoft.com/office/drawing/2014/main" id="{C37B84BB-5747-5C48-B7D6-41203B2B9BAA}"/>
              </a:ext>
            </a:extLst>
          </p:cNvPr>
          <p:cNvSpPr/>
          <p:nvPr/>
        </p:nvSpPr>
        <p:spPr>
          <a:xfrm>
            <a:off x="166339" y="742961"/>
            <a:ext cx="4558061" cy="4114789"/>
          </a:xfrm>
          <a:prstGeom prst="rect">
            <a:avLst/>
          </a:prstGeom>
          <a:solidFill>
            <a:schemeClr val="accent1">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Source Sans Pro Light" charset="0"/>
            </a:endParaRPr>
          </a:p>
        </p:txBody>
      </p:sp>
      <p:grpSp>
        <p:nvGrpSpPr>
          <p:cNvPr id="4" name="Group 3">
            <a:extLst>
              <a:ext uri="{FF2B5EF4-FFF2-40B4-BE49-F238E27FC236}">
                <a16:creationId xmlns:a16="http://schemas.microsoft.com/office/drawing/2014/main" id="{7650B11E-32B8-AD43-9E82-EC0E3FE5DCBC}"/>
              </a:ext>
            </a:extLst>
          </p:cNvPr>
          <p:cNvGrpSpPr/>
          <p:nvPr/>
        </p:nvGrpSpPr>
        <p:grpSpPr>
          <a:xfrm>
            <a:off x="519935" y="1312369"/>
            <a:ext cx="3825112" cy="3088170"/>
            <a:chOff x="1066226" y="1690077"/>
            <a:chExt cx="7253546" cy="4617479"/>
          </a:xfrm>
        </p:grpSpPr>
        <p:sp>
          <p:nvSpPr>
            <p:cNvPr id="5" name="Rectangle 4">
              <a:extLst>
                <a:ext uri="{FF2B5EF4-FFF2-40B4-BE49-F238E27FC236}">
                  <a16:creationId xmlns:a16="http://schemas.microsoft.com/office/drawing/2014/main" id="{058A841E-F7A6-7F41-9724-8AC34B523C24}"/>
                </a:ext>
              </a:extLst>
            </p:cNvPr>
            <p:cNvSpPr>
              <a:spLocks/>
            </p:cNvSpPr>
            <p:nvPr/>
          </p:nvSpPr>
          <p:spPr>
            <a:xfrm>
              <a:off x="1066226" y="2562584"/>
              <a:ext cx="6217920" cy="11008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900" dirty="0">
                  <a:solidFill>
                    <a:schemeClr val="bg1"/>
                  </a:solidFill>
                  <a:latin typeface="Avenir Next" panose="020B0503020202020204" pitchFamily="34" charset="0"/>
                </a:rPr>
                <a:t>SODA</a:t>
              </a:r>
            </a:p>
          </p:txBody>
        </p:sp>
        <p:cxnSp>
          <p:nvCxnSpPr>
            <p:cNvPr id="6" name="Straight Connector 5">
              <a:extLst>
                <a:ext uri="{FF2B5EF4-FFF2-40B4-BE49-F238E27FC236}">
                  <a16:creationId xmlns:a16="http://schemas.microsoft.com/office/drawing/2014/main" id="{229A2122-807B-4349-ABA2-5B68E64F0679}"/>
                </a:ext>
              </a:extLst>
            </p:cNvPr>
            <p:cNvCxnSpPr>
              <a:cxnSpLocks/>
              <a:stCxn id="5" idx="2"/>
              <a:endCxn id="12" idx="0"/>
            </p:cNvCxnSpPr>
            <p:nvPr/>
          </p:nvCxnSpPr>
          <p:spPr>
            <a:xfrm flipH="1">
              <a:off x="1543457" y="3663429"/>
              <a:ext cx="2631729" cy="2927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6201579-D599-6A46-9EC9-2A244181A5E6}"/>
                </a:ext>
              </a:extLst>
            </p:cNvPr>
            <p:cNvCxnSpPr>
              <a:cxnSpLocks/>
              <a:stCxn id="5" idx="2"/>
              <a:endCxn id="17" idx="0"/>
            </p:cNvCxnSpPr>
            <p:nvPr/>
          </p:nvCxnSpPr>
          <p:spPr>
            <a:xfrm flipH="1">
              <a:off x="3297943" y="3663429"/>
              <a:ext cx="877243" cy="2927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F6839B-FD06-DD4A-91B5-02BF0172CA74}"/>
                </a:ext>
              </a:extLst>
            </p:cNvPr>
            <p:cNvCxnSpPr>
              <a:cxnSpLocks/>
              <a:stCxn id="5" idx="2"/>
              <a:endCxn id="23" idx="0"/>
            </p:cNvCxnSpPr>
            <p:nvPr/>
          </p:nvCxnSpPr>
          <p:spPr>
            <a:xfrm>
              <a:off x="4175186" y="3663429"/>
              <a:ext cx="877243" cy="2927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1A44AB7-36CD-BD4E-9BC6-459453DFC204}"/>
                </a:ext>
              </a:extLst>
            </p:cNvPr>
            <p:cNvSpPr>
              <a:spLocks/>
            </p:cNvSpPr>
            <p:nvPr/>
          </p:nvSpPr>
          <p:spPr>
            <a:xfrm>
              <a:off x="1066226" y="1690077"/>
              <a:ext cx="6217920" cy="636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88" dirty="0">
                <a:solidFill>
                  <a:schemeClr val="bg1"/>
                </a:solidFill>
                <a:latin typeface="Avenir Next" panose="020B0503020202020204" pitchFamily="34" charset="0"/>
              </a:endParaRPr>
            </a:p>
          </p:txBody>
        </p:sp>
        <p:cxnSp>
          <p:nvCxnSpPr>
            <p:cNvPr id="10" name="Straight Connector 9">
              <a:extLst>
                <a:ext uri="{FF2B5EF4-FFF2-40B4-BE49-F238E27FC236}">
                  <a16:creationId xmlns:a16="http://schemas.microsoft.com/office/drawing/2014/main" id="{5067A41A-4EC3-DC4C-9FDC-3D4DBC386801}"/>
                </a:ext>
              </a:extLst>
            </p:cNvPr>
            <p:cNvCxnSpPr>
              <a:cxnSpLocks/>
              <a:stCxn id="9" idx="2"/>
              <a:endCxn id="5" idx="0"/>
            </p:cNvCxnSpPr>
            <p:nvPr/>
          </p:nvCxnSpPr>
          <p:spPr>
            <a:xfrm>
              <a:off x="4175186" y="2326772"/>
              <a:ext cx="0" cy="2358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E86BBB-0C6D-284A-98E5-DB8606CCE48B}"/>
                </a:ext>
              </a:extLst>
            </p:cNvPr>
            <p:cNvCxnSpPr>
              <a:cxnSpLocks/>
              <a:stCxn id="5" idx="2"/>
              <a:endCxn id="22" idx="0"/>
            </p:cNvCxnSpPr>
            <p:nvPr/>
          </p:nvCxnSpPr>
          <p:spPr>
            <a:xfrm>
              <a:off x="4175186" y="3663429"/>
              <a:ext cx="2631729" cy="2927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894DC74-C9DA-F848-B2DD-2BF367F41DD3}"/>
                </a:ext>
              </a:extLst>
            </p:cNvPr>
            <p:cNvSpPr>
              <a:spLocks/>
            </p:cNvSpPr>
            <p:nvPr/>
          </p:nvSpPr>
          <p:spPr>
            <a:xfrm>
              <a:off x="1066226" y="3956217"/>
              <a:ext cx="954461" cy="636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dirty="0">
                  <a:solidFill>
                    <a:schemeClr val="bg1"/>
                  </a:solidFill>
                  <a:latin typeface="Avenir Next" panose="020B0503020202020204" pitchFamily="34" charset="0"/>
                </a:rPr>
                <a:t>Data Storage Solution A</a:t>
              </a:r>
            </a:p>
          </p:txBody>
        </p:sp>
        <p:sp>
          <p:nvSpPr>
            <p:cNvPr id="13" name="Rectangle 12">
              <a:extLst>
                <a:ext uri="{FF2B5EF4-FFF2-40B4-BE49-F238E27FC236}">
                  <a16:creationId xmlns:a16="http://schemas.microsoft.com/office/drawing/2014/main" id="{02FC3D5D-FF32-9043-840E-7E0E4C04DC42}"/>
                </a:ext>
              </a:extLst>
            </p:cNvPr>
            <p:cNvSpPr>
              <a:spLocks/>
            </p:cNvSpPr>
            <p:nvPr/>
          </p:nvSpPr>
          <p:spPr>
            <a:xfrm>
              <a:off x="1066226" y="4612169"/>
              <a:ext cx="954462" cy="97938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788" dirty="0">
                  <a:solidFill>
                    <a:schemeClr val="bg1"/>
                  </a:solidFill>
                  <a:latin typeface="Avenir Next" panose="020B0503020202020204" pitchFamily="34" charset="0"/>
                </a:rPr>
                <a:t>A Storage</a:t>
              </a:r>
            </a:p>
          </p:txBody>
        </p:sp>
        <p:pic>
          <p:nvPicPr>
            <p:cNvPr id="14" name="Picture 4" descr="Related image">
              <a:extLst>
                <a:ext uri="{FF2B5EF4-FFF2-40B4-BE49-F238E27FC236}">
                  <a16:creationId xmlns:a16="http://schemas.microsoft.com/office/drawing/2014/main" id="{998B323F-98AA-9D44-9921-27ACABD9611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84048"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lated image">
              <a:extLst>
                <a:ext uri="{FF2B5EF4-FFF2-40B4-BE49-F238E27FC236}">
                  <a16:creationId xmlns:a16="http://schemas.microsoft.com/office/drawing/2014/main" id="{3AA9BAA4-C2F5-914F-9124-C3D30386EE1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86412"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a:extLst>
                <a:ext uri="{FF2B5EF4-FFF2-40B4-BE49-F238E27FC236}">
                  <a16:creationId xmlns:a16="http://schemas.microsoft.com/office/drawing/2014/main" id="{CD40D2F6-2687-694E-997B-2079E3FFDAE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88777" y="4987531"/>
              <a:ext cx="313635" cy="31363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C795E21-2353-7D4E-A8F6-D21C0059C750}"/>
                </a:ext>
              </a:extLst>
            </p:cNvPr>
            <p:cNvSpPr>
              <a:spLocks/>
            </p:cNvSpPr>
            <p:nvPr/>
          </p:nvSpPr>
          <p:spPr>
            <a:xfrm>
              <a:off x="2820712" y="3956217"/>
              <a:ext cx="954462" cy="636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dirty="0">
                  <a:solidFill>
                    <a:schemeClr val="bg1"/>
                  </a:solidFill>
                  <a:latin typeface="Avenir Next" panose="020B0503020202020204" pitchFamily="34" charset="0"/>
                </a:rPr>
                <a:t>Data Storage Solution B</a:t>
              </a:r>
            </a:p>
          </p:txBody>
        </p:sp>
        <p:sp>
          <p:nvSpPr>
            <p:cNvPr id="18" name="Rectangle 17">
              <a:extLst>
                <a:ext uri="{FF2B5EF4-FFF2-40B4-BE49-F238E27FC236}">
                  <a16:creationId xmlns:a16="http://schemas.microsoft.com/office/drawing/2014/main" id="{3D690220-3A94-2B4C-AED0-42EDB11A2F3C}"/>
                </a:ext>
              </a:extLst>
            </p:cNvPr>
            <p:cNvSpPr>
              <a:spLocks/>
            </p:cNvSpPr>
            <p:nvPr/>
          </p:nvSpPr>
          <p:spPr>
            <a:xfrm>
              <a:off x="2820712" y="4612169"/>
              <a:ext cx="954462" cy="97938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788" dirty="0">
                  <a:solidFill>
                    <a:schemeClr val="bg1"/>
                  </a:solidFill>
                  <a:latin typeface="Avenir Next" panose="020B0503020202020204" pitchFamily="34" charset="0"/>
                </a:rPr>
                <a:t>B Storage</a:t>
              </a:r>
            </a:p>
          </p:txBody>
        </p:sp>
        <p:pic>
          <p:nvPicPr>
            <p:cNvPr id="19" name="Picture 4" descr="Related image">
              <a:extLst>
                <a:ext uri="{FF2B5EF4-FFF2-40B4-BE49-F238E27FC236}">
                  <a16:creationId xmlns:a16="http://schemas.microsoft.com/office/drawing/2014/main" id="{82CA6B2A-952C-7B44-9069-583489CABBC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8534"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6BAEA650-7B65-0242-A80D-4489042FF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40898"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0AFDC613-022D-3747-AAFF-947F61A51F1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43263" y="4987531"/>
              <a:ext cx="313635" cy="31363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BB9D1B-E9CA-0644-B668-10269820FBE0}"/>
                </a:ext>
              </a:extLst>
            </p:cNvPr>
            <p:cNvSpPr>
              <a:spLocks/>
            </p:cNvSpPr>
            <p:nvPr/>
          </p:nvSpPr>
          <p:spPr>
            <a:xfrm>
              <a:off x="6329684" y="3956217"/>
              <a:ext cx="954462" cy="16275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788" dirty="0">
                  <a:solidFill>
                    <a:schemeClr val="bg1"/>
                  </a:solidFill>
                  <a:latin typeface="Avenir Next" panose="020B0503020202020204" pitchFamily="34" charset="0"/>
                </a:rPr>
                <a:t>Public Cloud</a:t>
              </a:r>
            </a:p>
          </p:txBody>
        </p:sp>
        <p:sp>
          <p:nvSpPr>
            <p:cNvPr id="23" name="Rectangle 22">
              <a:extLst>
                <a:ext uri="{FF2B5EF4-FFF2-40B4-BE49-F238E27FC236}">
                  <a16:creationId xmlns:a16="http://schemas.microsoft.com/office/drawing/2014/main" id="{43B7C936-F976-034B-AE9C-3A72982C6583}"/>
                </a:ext>
              </a:extLst>
            </p:cNvPr>
            <p:cNvSpPr>
              <a:spLocks/>
            </p:cNvSpPr>
            <p:nvPr/>
          </p:nvSpPr>
          <p:spPr>
            <a:xfrm>
              <a:off x="4575198" y="3956217"/>
              <a:ext cx="954462" cy="636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dirty="0">
                  <a:solidFill>
                    <a:schemeClr val="bg1"/>
                  </a:solidFill>
                  <a:latin typeface="Avenir Next" panose="020B0503020202020204" pitchFamily="34" charset="0"/>
                </a:rPr>
                <a:t>Data Storage Solution C</a:t>
              </a:r>
            </a:p>
          </p:txBody>
        </p:sp>
        <p:sp>
          <p:nvSpPr>
            <p:cNvPr id="24" name="Rectangle 23">
              <a:extLst>
                <a:ext uri="{FF2B5EF4-FFF2-40B4-BE49-F238E27FC236}">
                  <a16:creationId xmlns:a16="http://schemas.microsoft.com/office/drawing/2014/main" id="{3BC6AA16-849D-4949-9A17-F7F87A6F2124}"/>
                </a:ext>
              </a:extLst>
            </p:cNvPr>
            <p:cNvSpPr>
              <a:spLocks/>
            </p:cNvSpPr>
            <p:nvPr/>
          </p:nvSpPr>
          <p:spPr>
            <a:xfrm>
              <a:off x="4575198" y="4612169"/>
              <a:ext cx="954462" cy="97938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788" dirty="0">
                  <a:solidFill>
                    <a:schemeClr val="bg1"/>
                  </a:solidFill>
                  <a:latin typeface="Avenir Next" panose="020B0503020202020204" pitchFamily="34" charset="0"/>
                </a:rPr>
                <a:t>C Storage</a:t>
              </a:r>
            </a:p>
          </p:txBody>
        </p:sp>
        <p:pic>
          <p:nvPicPr>
            <p:cNvPr id="25" name="Picture 4" descr="Related image">
              <a:extLst>
                <a:ext uri="{FF2B5EF4-FFF2-40B4-BE49-F238E27FC236}">
                  <a16:creationId xmlns:a16="http://schemas.microsoft.com/office/drawing/2014/main" id="{D4AD3308-D774-BD4A-ABD2-102DAD4B49F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20"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D57666EB-DBC5-2B44-9896-DD23FD4403E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95384" y="4987531"/>
              <a:ext cx="313635" cy="3136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D2F4685-9AFE-9246-90D6-8488B5DCDB0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97749" y="4987531"/>
              <a:ext cx="313635" cy="3136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C3EA401F-76B9-7847-8F6E-66AEECFF04CE}"/>
                </a:ext>
              </a:extLst>
            </p:cNvPr>
            <p:cNvSpPr>
              <a:spLocks noChangeAspect="1"/>
            </p:cNvSpPr>
            <p:nvPr/>
          </p:nvSpPr>
          <p:spPr>
            <a:xfrm>
              <a:off x="1298331" y="3180487"/>
              <a:ext cx="5735453" cy="392636"/>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bg1"/>
                  </a:solidFill>
                  <a:latin typeface="Avenir Next" panose="020B0503020202020204" pitchFamily="34" charset="0"/>
                </a:rPr>
                <a:t>Unified Ecosystem</a:t>
              </a:r>
            </a:p>
          </p:txBody>
        </p:sp>
        <p:sp>
          <p:nvSpPr>
            <p:cNvPr id="29" name="TextBox 28">
              <a:extLst>
                <a:ext uri="{FF2B5EF4-FFF2-40B4-BE49-F238E27FC236}">
                  <a16:creationId xmlns:a16="http://schemas.microsoft.com/office/drawing/2014/main" id="{F076B6D7-2739-5C43-90E0-21DDAC82DE6B}"/>
                </a:ext>
              </a:extLst>
            </p:cNvPr>
            <p:cNvSpPr txBox="1"/>
            <p:nvPr/>
          </p:nvSpPr>
          <p:spPr>
            <a:xfrm>
              <a:off x="3336944" y="2329366"/>
              <a:ext cx="1273392" cy="393954"/>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750" kern="0" dirty="0">
                  <a:latin typeface="Avenir Next Medium" panose="020B0503020202020204" pitchFamily="34" charset="0"/>
                  <a:cs typeface="Arial"/>
                  <a:sym typeface="Arial"/>
                </a:rPr>
                <a:t> CSI</a:t>
              </a:r>
            </a:p>
          </p:txBody>
        </p:sp>
        <p:grpSp>
          <p:nvGrpSpPr>
            <p:cNvPr id="30" name="Group 29">
              <a:extLst>
                <a:ext uri="{FF2B5EF4-FFF2-40B4-BE49-F238E27FC236}">
                  <a16:creationId xmlns:a16="http://schemas.microsoft.com/office/drawing/2014/main" id="{736D6FE4-6E29-6041-97E4-5DF3FB11D443}"/>
                </a:ext>
              </a:extLst>
            </p:cNvPr>
            <p:cNvGrpSpPr/>
            <p:nvPr/>
          </p:nvGrpSpPr>
          <p:grpSpPr>
            <a:xfrm>
              <a:off x="6527350" y="4173934"/>
              <a:ext cx="481187" cy="750536"/>
              <a:chOff x="5873164" y="3855207"/>
              <a:chExt cx="268899" cy="419419"/>
            </a:xfrm>
          </p:grpSpPr>
          <p:pic>
            <p:nvPicPr>
              <p:cNvPr id="43" name="Picture 42">
                <a:extLst>
                  <a:ext uri="{FF2B5EF4-FFF2-40B4-BE49-F238E27FC236}">
                    <a16:creationId xmlns:a16="http://schemas.microsoft.com/office/drawing/2014/main" id="{8ACEBE82-2CC7-8248-A4F2-567E1A62EC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3164" y="4137636"/>
                <a:ext cx="234749" cy="136990"/>
              </a:xfrm>
              <a:prstGeom prst="rect">
                <a:avLst/>
              </a:prstGeom>
            </p:spPr>
          </p:pic>
          <p:pic>
            <p:nvPicPr>
              <p:cNvPr id="44" name="Picture 43">
                <a:extLst>
                  <a:ext uri="{FF2B5EF4-FFF2-40B4-BE49-F238E27FC236}">
                    <a16:creationId xmlns:a16="http://schemas.microsoft.com/office/drawing/2014/main" id="{2748755A-4A1C-614B-BE4C-118FDE398C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6712" y="3855207"/>
                <a:ext cx="225351" cy="225351"/>
              </a:xfrm>
              <a:prstGeom prst="rect">
                <a:avLst/>
              </a:prstGeom>
            </p:spPr>
          </p:pic>
        </p:grpSp>
        <p:pic>
          <p:nvPicPr>
            <p:cNvPr id="31" name="Picture 30">
              <a:extLst>
                <a:ext uri="{FF2B5EF4-FFF2-40B4-BE49-F238E27FC236}">
                  <a16:creationId xmlns:a16="http://schemas.microsoft.com/office/drawing/2014/main" id="{FEC0298B-9E1F-D049-866B-BD9B4C600F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1853" y="1785713"/>
              <a:ext cx="2066667" cy="445422"/>
            </a:xfrm>
            <a:prstGeom prst="rect">
              <a:avLst/>
            </a:prstGeom>
          </p:spPr>
        </p:pic>
        <p:sp>
          <p:nvSpPr>
            <p:cNvPr id="32" name="Rectangle 31">
              <a:extLst>
                <a:ext uri="{FF2B5EF4-FFF2-40B4-BE49-F238E27FC236}">
                  <a16:creationId xmlns:a16="http://schemas.microsoft.com/office/drawing/2014/main" id="{4BC7D861-2C1C-C646-AE01-D99175BDBE6F}"/>
                </a:ext>
              </a:extLst>
            </p:cNvPr>
            <p:cNvSpPr>
              <a:spLocks noChangeAspect="1"/>
            </p:cNvSpPr>
            <p:nvPr/>
          </p:nvSpPr>
          <p:spPr>
            <a:xfrm>
              <a:off x="1307273" y="2790487"/>
              <a:ext cx="5735453" cy="392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bg1"/>
                  </a:solidFill>
                  <a:latin typeface="Avenir Next" panose="020B0503020202020204" pitchFamily="34" charset="0"/>
                </a:rPr>
                <a:t>Unified Orchestration, Telemetry, Intelligence, Multi-Cloud</a:t>
              </a:r>
            </a:p>
          </p:txBody>
        </p:sp>
        <p:cxnSp>
          <p:nvCxnSpPr>
            <p:cNvPr id="33" name="Curved Connector 32">
              <a:extLst>
                <a:ext uri="{FF2B5EF4-FFF2-40B4-BE49-F238E27FC236}">
                  <a16:creationId xmlns:a16="http://schemas.microsoft.com/office/drawing/2014/main" id="{41167C2B-3B90-034E-907A-AB9A0F359751}"/>
                </a:ext>
              </a:extLst>
            </p:cNvPr>
            <p:cNvCxnSpPr>
              <a:cxnSpLocks/>
              <a:stCxn id="13" idx="2"/>
              <a:endCxn id="18" idx="2"/>
            </p:cNvCxnSpPr>
            <p:nvPr/>
          </p:nvCxnSpPr>
          <p:spPr>
            <a:xfrm rot="16200000" flipH="1">
              <a:off x="2420700" y="4714308"/>
              <a:ext cx="12700" cy="1754486"/>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B8753DBD-EDBA-9344-84B1-09DF4C04EC66}"/>
                </a:ext>
              </a:extLst>
            </p:cNvPr>
            <p:cNvCxnSpPr>
              <a:cxnSpLocks/>
              <a:stCxn id="18" idx="2"/>
              <a:endCxn id="24" idx="2"/>
            </p:cNvCxnSpPr>
            <p:nvPr/>
          </p:nvCxnSpPr>
          <p:spPr>
            <a:xfrm rot="16200000" flipH="1">
              <a:off x="4175186" y="4714308"/>
              <a:ext cx="12700" cy="1754486"/>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4D9F7E8-E327-9547-B0EF-1B678F22DF13}"/>
                </a:ext>
              </a:extLst>
            </p:cNvPr>
            <p:cNvCxnSpPr>
              <a:cxnSpLocks/>
              <a:stCxn id="24" idx="2"/>
              <a:endCxn id="22" idx="2"/>
            </p:cNvCxnSpPr>
            <p:nvPr/>
          </p:nvCxnSpPr>
          <p:spPr>
            <a:xfrm rot="5400000" flipH="1" flipV="1">
              <a:off x="5925759" y="4710395"/>
              <a:ext cx="7826" cy="1754486"/>
            </a:xfrm>
            <a:prstGeom prst="curvedConnector3">
              <a:avLst>
                <a:gd name="adj1" fmla="val -292103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7D12250-E39A-4A48-B776-C6C392775945}"/>
                </a:ext>
              </a:extLst>
            </p:cNvPr>
            <p:cNvSpPr txBox="1"/>
            <p:nvPr/>
          </p:nvSpPr>
          <p:spPr>
            <a:xfrm>
              <a:off x="1783661" y="5891715"/>
              <a:ext cx="6536111" cy="415841"/>
            </a:xfrm>
            <a:prstGeom prst="rect">
              <a:avLst/>
            </a:prstGeom>
            <a:noFill/>
          </p:spPr>
          <p:txBody>
            <a:bodyPr wrap="none" rtlCol="0">
              <a:spAutoFit/>
            </a:bodyPr>
            <a:lstStyle/>
            <a:p>
              <a:r>
                <a:rPr lang="en-US" sz="825" dirty="0"/>
                <a:t>Heterogeneous Backup, Replication, Migration, Tiering,  Archiving, …</a:t>
              </a:r>
            </a:p>
          </p:txBody>
        </p:sp>
        <p:cxnSp>
          <p:nvCxnSpPr>
            <p:cNvPr id="37" name="Curved Connector 36">
              <a:extLst>
                <a:ext uri="{FF2B5EF4-FFF2-40B4-BE49-F238E27FC236}">
                  <a16:creationId xmlns:a16="http://schemas.microsoft.com/office/drawing/2014/main" id="{3C585C43-1450-DB4C-B804-1EB31DE67C86}"/>
                </a:ext>
              </a:extLst>
            </p:cNvPr>
            <p:cNvCxnSpPr>
              <a:cxnSpLocks/>
              <a:stCxn id="15" idx="0"/>
              <a:endCxn id="14" idx="0"/>
            </p:cNvCxnSpPr>
            <p:nvPr/>
          </p:nvCxnSpPr>
          <p:spPr>
            <a:xfrm rot="16200000" flipV="1">
              <a:off x="1392048" y="4836349"/>
              <a:ext cx="12700" cy="302364"/>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6AFD434B-2499-C14E-B4A1-60228C486533}"/>
                </a:ext>
              </a:extLst>
            </p:cNvPr>
            <p:cNvCxnSpPr>
              <a:cxnSpLocks/>
              <a:stCxn id="16" idx="0"/>
              <a:endCxn id="15" idx="0"/>
            </p:cNvCxnSpPr>
            <p:nvPr/>
          </p:nvCxnSpPr>
          <p:spPr>
            <a:xfrm rot="16200000" flipV="1">
              <a:off x="1694413" y="4836348"/>
              <a:ext cx="12700" cy="302365"/>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4E7C4F23-CA01-7A46-B524-61F6E7B214C6}"/>
                </a:ext>
              </a:extLst>
            </p:cNvPr>
            <p:cNvCxnSpPr>
              <a:cxnSpLocks/>
              <a:stCxn id="20" idx="0"/>
              <a:endCxn id="19" idx="0"/>
            </p:cNvCxnSpPr>
            <p:nvPr/>
          </p:nvCxnSpPr>
          <p:spPr>
            <a:xfrm rot="16200000" flipV="1">
              <a:off x="3146534" y="4836349"/>
              <a:ext cx="12700" cy="302364"/>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4B75DB60-1330-8240-B5A5-9B1B32E09347}"/>
                </a:ext>
              </a:extLst>
            </p:cNvPr>
            <p:cNvCxnSpPr>
              <a:cxnSpLocks/>
              <a:stCxn id="21" idx="0"/>
              <a:endCxn id="20" idx="0"/>
            </p:cNvCxnSpPr>
            <p:nvPr/>
          </p:nvCxnSpPr>
          <p:spPr>
            <a:xfrm rot="16200000" flipV="1">
              <a:off x="3448899" y="4836348"/>
              <a:ext cx="12700" cy="302365"/>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A09945-E633-6D47-BED8-7316933CE1E3}"/>
                </a:ext>
              </a:extLst>
            </p:cNvPr>
            <p:cNvCxnSpPr>
              <a:cxnSpLocks/>
              <a:stCxn id="27" idx="0"/>
              <a:endCxn id="26" idx="0"/>
            </p:cNvCxnSpPr>
            <p:nvPr/>
          </p:nvCxnSpPr>
          <p:spPr>
            <a:xfrm rot="16200000" flipV="1">
              <a:off x="5203385" y="4836348"/>
              <a:ext cx="12700" cy="302365"/>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676F4FE-B57A-3045-8E23-12D7B2EEB1F8}"/>
                </a:ext>
              </a:extLst>
            </p:cNvPr>
            <p:cNvCxnSpPr>
              <a:cxnSpLocks/>
              <a:stCxn id="26" idx="0"/>
              <a:endCxn id="25" idx="0"/>
            </p:cNvCxnSpPr>
            <p:nvPr/>
          </p:nvCxnSpPr>
          <p:spPr>
            <a:xfrm rot="16200000" flipV="1">
              <a:off x="4901020" y="4836349"/>
              <a:ext cx="12700" cy="302364"/>
            </a:xfrm>
            <a:prstGeom prst="curvedConnector3">
              <a:avLst>
                <a:gd name="adj1" fmla="val 180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Subtitle 2">
            <a:extLst>
              <a:ext uri="{FF2B5EF4-FFF2-40B4-BE49-F238E27FC236}">
                <a16:creationId xmlns:a16="http://schemas.microsoft.com/office/drawing/2014/main" id="{AC4241E9-A683-7142-8B30-1DE5AE5905E1}"/>
              </a:ext>
            </a:extLst>
          </p:cNvPr>
          <p:cNvSpPr txBox="1">
            <a:spLocks/>
          </p:cNvSpPr>
          <p:nvPr/>
        </p:nvSpPr>
        <p:spPr>
          <a:xfrm>
            <a:off x="5361290" y="4052288"/>
            <a:ext cx="3125486" cy="6882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solidFill>
                  <a:schemeClr val="tx1"/>
                </a:solidFill>
                <a:latin typeface="Avenir Next" panose="020B0503020202020204" pitchFamily="34" charset="0"/>
                <a:ea typeface="Arial"/>
                <a:cs typeface="Arial"/>
                <a:sym typeface="Arial"/>
              </a:rPr>
              <a:t>Profile-based storage provisioning for Kubernetes</a:t>
            </a:r>
          </a:p>
          <a:p>
            <a:pPr algn="l">
              <a:buSzPts val="2400"/>
            </a:pPr>
            <a:r>
              <a:rPr lang="en-US" sz="1050" dirty="0">
                <a:solidFill>
                  <a:schemeClr val="tx1"/>
                </a:solidFill>
                <a:latin typeface="Avenir Next" panose="020B0503020202020204" pitchFamily="34" charset="0"/>
                <a:ea typeface="Arial"/>
                <a:cs typeface="Arial"/>
                <a:sym typeface="Arial"/>
              </a:rPr>
              <a:t>Flexible storage resource allocation</a:t>
            </a:r>
          </a:p>
        </p:txBody>
      </p:sp>
      <p:sp>
        <p:nvSpPr>
          <p:cNvPr id="46" name="TextBox 45">
            <a:extLst>
              <a:ext uri="{FF2B5EF4-FFF2-40B4-BE49-F238E27FC236}">
                <a16:creationId xmlns:a16="http://schemas.microsoft.com/office/drawing/2014/main" id="{4389719A-0A6E-0745-95F8-3C2F2A8FD781}"/>
              </a:ext>
            </a:extLst>
          </p:cNvPr>
          <p:cNvSpPr txBox="1"/>
          <p:nvPr/>
        </p:nvSpPr>
        <p:spPr>
          <a:xfrm>
            <a:off x="5361289" y="3801098"/>
            <a:ext cx="799130"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SOLUTION</a:t>
            </a:r>
          </a:p>
        </p:txBody>
      </p:sp>
      <p:sp>
        <p:nvSpPr>
          <p:cNvPr id="47" name="Subtitle 2">
            <a:extLst>
              <a:ext uri="{FF2B5EF4-FFF2-40B4-BE49-F238E27FC236}">
                <a16:creationId xmlns:a16="http://schemas.microsoft.com/office/drawing/2014/main" id="{38D33541-5AC5-D845-9426-7C16E8ACD7C4}"/>
              </a:ext>
            </a:extLst>
          </p:cNvPr>
          <p:cNvSpPr txBox="1">
            <a:spLocks/>
          </p:cNvSpPr>
          <p:nvPr/>
        </p:nvSpPr>
        <p:spPr>
          <a:xfrm>
            <a:off x="5361290" y="2290010"/>
            <a:ext cx="3125486" cy="268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solidFill>
                  <a:schemeClr val="tx1"/>
                </a:solidFill>
                <a:latin typeface="Avenir Next" panose="020B0503020202020204" pitchFamily="34" charset="0"/>
                <a:ea typeface="Arial"/>
                <a:cs typeface="Arial"/>
                <a:sym typeface="Arial"/>
              </a:rPr>
              <a:t>Using storage solutions from multiple vendors</a:t>
            </a:r>
          </a:p>
        </p:txBody>
      </p:sp>
      <p:sp>
        <p:nvSpPr>
          <p:cNvPr id="48" name="TextBox 47">
            <a:extLst>
              <a:ext uri="{FF2B5EF4-FFF2-40B4-BE49-F238E27FC236}">
                <a16:creationId xmlns:a16="http://schemas.microsoft.com/office/drawing/2014/main" id="{DA1157FA-2837-C744-8877-51A5C0DA6570}"/>
              </a:ext>
            </a:extLst>
          </p:cNvPr>
          <p:cNvSpPr txBox="1"/>
          <p:nvPr/>
        </p:nvSpPr>
        <p:spPr>
          <a:xfrm>
            <a:off x="5361290" y="2038820"/>
            <a:ext cx="597023"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ISSUES</a:t>
            </a:r>
          </a:p>
        </p:txBody>
      </p:sp>
      <p:sp>
        <p:nvSpPr>
          <p:cNvPr id="49" name="Subtitle 2">
            <a:extLst>
              <a:ext uri="{FF2B5EF4-FFF2-40B4-BE49-F238E27FC236}">
                <a16:creationId xmlns:a16="http://schemas.microsoft.com/office/drawing/2014/main" id="{4AF7A680-7132-7549-924B-54D5C0E66B84}"/>
              </a:ext>
            </a:extLst>
          </p:cNvPr>
          <p:cNvSpPr txBox="1">
            <a:spLocks/>
          </p:cNvSpPr>
          <p:nvPr/>
        </p:nvSpPr>
        <p:spPr>
          <a:xfrm>
            <a:off x="5361290" y="1552018"/>
            <a:ext cx="3125486" cy="268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solidFill>
                  <a:schemeClr val="tx1"/>
                </a:solidFill>
                <a:latin typeface="Avenir Next" panose="020B0503020202020204" pitchFamily="34" charset="0"/>
                <a:ea typeface="Arial"/>
                <a:cs typeface="Arial"/>
                <a:sym typeface="Arial"/>
              </a:rPr>
              <a:t>Implementing a cloud native strategy </a:t>
            </a:r>
          </a:p>
        </p:txBody>
      </p:sp>
      <p:sp>
        <p:nvSpPr>
          <p:cNvPr id="50" name="TextBox 49">
            <a:extLst>
              <a:ext uri="{FF2B5EF4-FFF2-40B4-BE49-F238E27FC236}">
                <a16:creationId xmlns:a16="http://schemas.microsoft.com/office/drawing/2014/main" id="{86491C96-0414-254D-BF1E-2BC4268AFE33}"/>
              </a:ext>
            </a:extLst>
          </p:cNvPr>
          <p:cNvSpPr txBox="1"/>
          <p:nvPr/>
        </p:nvSpPr>
        <p:spPr>
          <a:xfrm>
            <a:off x="5361290" y="1300828"/>
            <a:ext cx="102848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BACKGROUND</a:t>
            </a:r>
          </a:p>
        </p:txBody>
      </p:sp>
      <p:sp>
        <p:nvSpPr>
          <p:cNvPr id="51" name="Shape 2563">
            <a:extLst>
              <a:ext uri="{FF2B5EF4-FFF2-40B4-BE49-F238E27FC236}">
                <a16:creationId xmlns:a16="http://schemas.microsoft.com/office/drawing/2014/main" id="{99B57938-E67F-9346-A710-A086A7299E15}"/>
              </a:ext>
            </a:extLst>
          </p:cNvPr>
          <p:cNvSpPr/>
          <p:nvPr/>
        </p:nvSpPr>
        <p:spPr>
          <a:xfrm>
            <a:off x="4947455" y="13669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1"/>
          </a:solidFill>
          <a:ln>
            <a:solidFill>
              <a:schemeClr val="accent1"/>
            </a:solidFill>
          </a:ln>
        </p:spPr>
        <p:style>
          <a:lnRef idx="1">
            <a:schemeClr val="accent2"/>
          </a:lnRef>
          <a:fillRef idx="0">
            <a:schemeClr val="accent2"/>
          </a:fillRef>
          <a:effectRef idx="0">
            <a:schemeClr val="accent2"/>
          </a:effectRef>
          <a:fontRef idx="minor">
            <a:schemeClr val="tx1"/>
          </a:fontRef>
        </p:style>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52" name="Shape 2588">
            <a:extLst>
              <a:ext uri="{FF2B5EF4-FFF2-40B4-BE49-F238E27FC236}">
                <a16:creationId xmlns:a16="http://schemas.microsoft.com/office/drawing/2014/main" id="{DC69C7F0-7CF3-F242-90CF-CD6C17926B8B}"/>
              </a:ext>
            </a:extLst>
          </p:cNvPr>
          <p:cNvSpPr/>
          <p:nvPr/>
        </p:nvSpPr>
        <p:spPr>
          <a:xfrm>
            <a:off x="4947455" y="2128556"/>
            <a:ext cx="209496" cy="19045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53" name="TextBox 52">
            <a:extLst>
              <a:ext uri="{FF2B5EF4-FFF2-40B4-BE49-F238E27FC236}">
                <a16:creationId xmlns:a16="http://schemas.microsoft.com/office/drawing/2014/main" id="{3AB72405-CD5E-114C-B1CE-D8B67DB77012}"/>
              </a:ext>
            </a:extLst>
          </p:cNvPr>
          <p:cNvSpPr txBox="1"/>
          <p:nvPr/>
        </p:nvSpPr>
        <p:spPr>
          <a:xfrm>
            <a:off x="5193292" y="510191"/>
            <a:ext cx="3315476" cy="715645"/>
          </a:xfrm>
          <a:prstGeom prst="rect">
            <a:avLst/>
          </a:prstGeom>
          <a:noFill/>
        </p:spPr>
        <p:txBody>
          <a:bodyPr wrap="square" rtlCol="0" anchor="ctr" anchorCtr="0">
            <a:spAutoFit/>
          </a:bodyPr>
          <a:lstStyle/>
          <a:p>
            <a:pPr algn="ctr">
              <a:lnSpc>
                <a:spcPts val="2648"/>
              </a:lnSpc>
            </a:pPr>
            <a:r>
              <a:rPr lang="en-US" sz="1200" spc="225" dirty="0">
                <a:latin typeface="Montserrat" charset="0"/>
                <a:ea typeface="Montserrat" charset="0"/>
                <a:cs typeface="Montserrat" charset="0"/>
              </a:rPr>
              <a:t>Vodafone, KPN, Yahoo Japan,</a:t>
            </a:r>
          </a:p>
          <a:p>
            <a:pPr algn="ctr">
              <a:lnSpc>
                <a:spcPts val="2648"/>
              </a:lnSpc>
            </a:pPr>
            <a:r>
              <a:rPr lang="en-US" sz="1200" spc="225" dirty="0">
                <a:latin typeface="Montserrat" charset="0"/>
                <a:ea typeface="Montserrat" charset="0"/>
                <a:cs typeface="Montserrat" charset="0"/>
              </a:rPr>
              <a:t>China Construction Bank Fintech</a:t>
            </a:r>
            <a:endParaRPr lang="en-US" sz="1200" spc="75" dirty="0">
              <a:latin typeface="+mj-lt"/>
              <a:ea typeface="Montserrat" charset="0"/>
              <a:cs typeface="Montserrat" charset="0"/>
            </a:endParaRPr>
          </a:p>
        </p:txBody>
      </p:sp>
      <p:sp>
        <p:nvSpPr>
          <p:cNvPr id="54" name="Subtitle 2">
            <a:extLst>
              <a:ext uri="{FF2B5EF4-FFF2-40B4-BE49-F238E27FC236}">
                <a16:creationId xmlns:a16="http://schemas.microsoft.com/office/drawing/2014/main" id="{349AF605-576B-8B41-A44A-69C91B31A6A3}"/>
              </a:ext>
            </a:extLst>
          </p:cNvPr>
          <p:cNvSpPr txBox="1">
            <a:spLocks/>
          </p:cNvSpPr>
          <p:nvPr/>
        </p:nvSpPr>
        <p:spPr>
          <a:xfrm>
            <a:off x="5361290" y="3054676"/>
            <a:ext cx="3125486" cy="4943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solidFill>
                  <a:schemeClr val="tx1"/>
                </a:solidFill>
                <a:latin typeface="Avenir Next" panose="020B0503020202020204" pitchFamily="34" charset="0"/>
                <a:ea typeface="Arial"/>
                <a:cs typeface="Arial"/>
                <a:sym typeface="Arial"/>
              </a:rPr>
              <a:t>Must be a open, extensible</a:t>
            </a:r>
          </a:p>
          <a:p>
            <a:pPr algn="l">
              <a:buSzPts val="2400"/>
            </a:pPr>
            <a:r>
              <a:rPr lang="en-US" sz="1050" dirty="0">
                <a:solidFill>
                  <a:schemeClr val="tx1"/>
                </a:solidFill>
                <a:latin typeface="Avenir Next" panose="020B0503020202020204" pitchFamily="34" charset="0"/>
                <a:ea typeface="Arial"/>
                <a:cs typeface="Arial"/>
                <a:sym typeface="Arial"/>
              </a:rPr>
              <a:t>Must support public clouds</a:t>
            </a:r>
          </a:p>
        </p:txBody>
      </p:sp>
      <p:sp>
        <p:nvSpPr>
          <p:cNvPr id="55" name="TextBox 54">
            <a:extLst>
              <a:ext uri="{FF2B5EF4-FFF2-40B4-BE49-F238E27FC236}">
                <a16:creationId xmlns:a16="http://schemas.microsoft.com/office/drawing/2014/main" id="{65C6031D-8895-D24E-95AE-378B415127E6}"/>
              </a:ext>
            </a:extLst>
          </p:cNvPr>
          <p:cNvSpPr txBox="1"/>
          <p:nvPr/>
        </p:nvSpPr>
        <p:spPr>
          <a:xfrm>
            <a:off x="5361290" y="2803487"/>
            <a:ext cx="113120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REQUIREMENTS</a:t>
            </a:r>
          </a:p>
        </p:txBody>
      </p:sp>
      <p:sp>
        <p:nvSpPr>
          <p:cNvPr id="56" name="Shape 2629">
            <a:extLst>
              <a:ext uri="{FF2B5EF4-FFF2-40B4-BE49-F238E27FC236}">
                <a16:creationId xmlns:a16="http://schemas.microsoft.com/office/drawing/2014/main" id="{905BA3F5-CF9A-334A-AF68-9415DEBFAFDB}"/>
              </a:ext>
            </a:extLst>
          </p:cNvPr>
          <p:cNvSpPr/>
          <p:nvPr/>
        </p:nvSpPr>
        <p:spPr>
          <a:xfrm>
            <a:off x="4947455" y="2906150"/>
            <a:ext cx="209554" cy="20949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57" name="Shape 2579">
            <a:extLst>
              <a:ext uri="{FF2B5EF4-FFF2-40B4-BE49-F238E27FC236}">
                <a16:creationId xmlns:a16="http://schemas.microsoft.com/office/drawing/2014/main" id="{FE408A0C-5BAE-2548-83CB-6E69FD0FF9B9}"/>
              </a:ext>
            </a:extLst>
          </p:cNvPr>
          <p:cNvSpPr/>
          <p:nvPr/>
        </p:nvSpPr>
        <p:spPr>
          <a:xfrm>
            <a:off x="4947454" y="390376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cxnSp>
        <p:nvCxnSpPr>
          <p:cNvPr id="58" name="Straight Connector 57">
            <a:extLst>
              <a:ext uri="{FF2B5EF4-FFF2-40B4-BE49-F238E27FC236}">
                <a16:creationId xmlns:a16="http://schemas.microsoft.com/office/drawing/2014/main" id="{8948D00A-B0EB-A043-AAB9-5642E34A01AC}"/>
              </a:ext>
            </a:extLst>
          </p:cNvPr>
          <p:cNvCxnSpPr>
            <a:cxnSpLocks/>
          </p:cNvCxnSpPr>
          <p:nvPr/>
        </p:nvCxnSpPr>
        <p:spPr>
          <a:xfrm>
            <a:off x="6411130" y="1255742"/>
            <a:ext cx="777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B82702A-F2E1-234E-B2B8-55E77DA71018}"/>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838227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FC2917BB-3988-1745-A75A-E08A5DC0E757}"/>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
        <p:nvSpPr>
          <p:cNvPr id="2" name="Title 1">
            <a:extLst>
              <a:ext uri="{FF2B5EF4-FFF2-40B4-BE49-F238E27FC236}">
                <a16:creationId xmlns:a16="http://schemas.microsoft.com/office/drawing/2014/main" id="{8B4C6BE3-9260-3346-BBAC-565A5F85EC10}"/>
              </a:ext>
            </a:extLst>
          </p:cNvPr>
          <p:cNvSpPr>
            <a:spLocks noGrp="1"/>
          </p:cNvSpPr>
          <p:nvPr>
            <p:ph type="title"/>
          </p:nvPr>
        </p:nvSpPr>
        <p:spPr>
          <a:xfrm>
            <a:off x="487846" y="44279"/>
            <a:ext cx="7543800" cy="617220"/>
          </a:xfrm>
        </p:spPr>
        <p:txBody>
          <a:bodyPr/>
          <a:lstStyle/>
          <a:p>
            <a:r>
              <a:rPr lang="en-US" dirty="0">
                <a:latin typeface="Avenir Next Demi Bold" panose="020B0503020202020204" pitchFamily="34" charset="0"/>
              </a:rPr>
              <a:t>SODA Kubernetes Use Case</a:t>
            </a:r>
            <a:endParaRPr lang="en-US" dirty="0"/>
          </a:p>
        </p:txBody>
      </p:sp>
      <p:sp>
        <p:nvSpPr>
          <p:cNvPr id="5" name="Rectangle 4">
            <a:extLst>
              <a:ext uri="{FF2B5EF4-FFF2-40B4-BE49-F238E27FC236}">
                <a16:creationId xmlns:a16="http://schemas.microsoft.com/office/drawing/2014/main" id="{F74A0DEE-F363-6F4B-B475-EE9EA2FE7CE0}"/>
              </a:ext>
            </a:extLst>
          </p:cNvPr>
          <p:cNvSpPr/>
          <p:nvPr/>
        </p:nvSpPr>
        <p:spPr>
          <a:xfrm>
            <a:off x="1" y="530902"/>
            <a:ext cx="6104906" cy="44187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Avenir Next Demi Bold" panose="020B0503020202020204" pitchFamily="34" charset="0"/>
            </a:endParaRPr>
          </a:p>
        </p:txBody>
      </p:sp>
      <p:sp>
        <p:nvSpPr>
          <p:cNvPr id="6" name="Rounded Rectangle 5">
            <a:extLst>
              <a:ext uri="{FF2B5EF4-FFF2-40B4-BE49-F238E27FC236}">
                <a16:creationId xmlns:a16="http://schemas.microsoft.com/office/drawing/2014/main" id="{B2E8D6BD-D646-F543-AA87-F07FC536A2A0}"/>
              </a:ext>
            </a:extLst>
          </p:cNvPr>
          <p:cNvSpPr>
            <a:spLocks/>
          </p:cNvSpPr>
          <p:nvPr/>
        </p:nvSpPr>
        <p:spPr>
          <a:xfrm>
            <a:off x="2479775" y="3594771"/>
            <a:ext cx="577980" cy="603328"/>
          </a:xfrm>
          <a:prstGeom prst="roundRect">
            <a:avLst/>
          </a:prstGeom>
          <a:solidFill>
            <a:sysClr val="window" lastClr="FFFFFF">
              <a:lumMod val="50000"/>
            </a:sysClr>
          </a:solidFill>
          <a:ln w="12700" cap="flat" cmpd="sng" algn="ctr">
            <a:noFill/>
            <a:prstDash val="solid"/>
          </a:ln>
          <a:effectLst/>
        </p:spPr>
        <p:txBody>
          <a:bodyPr lIns="0" rIns="0" rtlCol="0" anchor="ctr"/>
          <a:lstStyle/>
          <a:p>
            <a:pPr algn="ctr" defTabSz="457189">
              <a:defRPr/>
            </a:pPr>
            <a:r>
              <a:rPr lang="en-US" sz="800" kern="0" dirty="0">
                <a:solidFill>
                  <a:prstClr val="white"/>
                </a:solidFill>
                <a:latin typeface="Arial" panose="020B0604020202020204" pitchFamily="34" charset="0"/>
                <a:cs typeface="Arial" panose="020B0604020202020204" pitchFamily="34" charset="0"/>
              </a:rPr>
              <a:t>50+ File Systems Supported</a:t>
            </a:r>
          </a:p>
        </p:txBody>
      </p:sp>
      <p:sp>
        <p:nvSpPr>
          <p:cNvPr id="7" name="Rectangle 6">
            <a:extLst>
              <a:ext uri="{FF2B5EF4-FFF2-40B4-BE49-F238E27FC236}">
                <a16:creationId xmlns:a16="http://schemas.microsoft.com/office/drawing/2014/main" id="{60D6A92A-721A-3A43-8EE2-24960604C126}"/>
              </a:ext>
            </a:extLst>
          </p:cNvPr>
          <p:cNvSpPr/>
          <p:nvPr/>
        </p:nvSpPr>
        <p:spPr>
          <a:xfrm>
            <a:off x="245899" y="1098258"/>
            <a:ext cx="1280160" cy="378211"/>
          </a:xfrm>
          <a:prstGeom prst="rect">
            <a:avLst/>
          </a:prstGeom>
          <a:solidFill>
            <a:schemeClr val="accent2"/>
          </a:solidFill>
          <a:ln w="25400" cap="flat" cmpd="sng" algn="ctr">
            <a:noFill/>
            <a:prstDash val="solid"/>
          </a:ln>
          <a:effectLst/>
        </p:spPr>
        <p:txBody>
          <a:bodyPr lIns="0" rIns="0" rtlCol="0" anchor="ctr"/>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Kubernetes Master</a:t>
            </a:r>
            <a:endParaRPr lang="en-US" sz="900" kern="0" dirty="0">
              <a:solidFill>
                <a:prstClr val="white"/>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D081D4E-48D6-9544-B414-EA4EE586F032}"/>
              </a:ext>
            </a:extLst>
          </p:cNvPr>
          <p:cNvSpPr/>
          <p:nvPr/>
        </p:nvSpPr>
        <p:spPr>
          <a:xfrm>
            <a:off x="1853846" y="1988129"/>
            <a:ext cx="1899580" cy="1228601"/>
          </a:xfrm>
          <a:prstGeom prst="rect">
            <a:avLst/>
          </a:prstGeom>
          <a:solidFill>
            <a:srgbClr val="4BACC6"/>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SODA </a:t>
            </a:r>
          </a:p>
          <a:p>
            <a:pPr algn="ctr" defTabSz="914378">
              <a:defRPr/>
            </a:pPr>
            <a:endParaRPr lang="en-US" sz="900" b="1" kern="0" dirty="0">
              <a:solidFill>
                <a:prstClr val="white"/>
              </a:solidFill>
              <a:latin typeface="Arial" panose="020B0604020202020204" pitchFamily="34" charset="0"/>
              <a:cs typeface="Arial" panose="020B0604020202020204" pitchFamily="34" charset="0"/>
            </a:endParaRPr>
          </a:p>
          <a:p>
            <a:pPr algn="ctr" defTabSz="914378">
              <a:defRPr/>
            </a:pPr>
            <a:endParaRPr lang="en-US" sz="900" b="1" kern="0" dirty="0">
              <a:solidFill>
                <a:prstClr val="white"/>
              </a:solidFill>
              <a:latin typeface="Arial" panose="020B0604020202020204" pitchFamily="34" charset="0"/>
              <a:cs typeface="Arial" panose="020B0604020202020204" pitchFamily="34" charset="0"/>
            </a:endParaRPr>
          </a:p>
          <a:p>
            <a:pPr algn="ctr" defTabSz="914378">
              <a:defRPr/>
            </a:pPr>
            <a:endParaRPr lang="en-US" sz="900" b="1" kern="0" dirty="0">
              <a:solidFill>
                <a:prstClr val="white"/>
              </a:solidFill>
              <a:latin typeface="Arial" panose="020B0604020202020204" pitchFamily="34" charset="0"/>
              <a:cs typeface="Arial" panose="020B0604020202020204" pitchFamily="34" charset="0"/>
            </a:endParaRPr>
          </a:p>
          <a:p>
            <a:pPr algn="ctr" defTabSz="914378">
              <a:defRPr/>
            </a:pPr>
            <a:endParaRPr lang="en-US" sz="900" b="1" kern="0" dirty="0">
              <a:solidFill>
                <a:prstClr val="white"/>
              </a:solidFill>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9B0DB8B2-5B14-2443-B5D3-D2FCD7B2EA1C}"/>
              </a:ext>
            </a:extLst>
          </p:cNvPr>
          <p:cNvSpPr>
            <a:spLocks/>
          </p:cNvSpPr>
          <p:nvPr/>
        </p:nvSpPr>
        <p:spPr>
          <a:xfrm>
            <a:off x="2143389" y="2438968"/>
            <a:ext cx="1320492" cy="285182"/>
          </a:xfrm>
          <a:prstGeom prst="roundRect">
            <a:avLst/>
          </a:prstGeom>
          <a:solidFill>
            <a:srgbClr val="4BACC6">
              <a:lumMod val="60000"/>
              <a:lumOff val="40000"/>
            </a:srgbClr>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Controller</a:t>
            </a:r>
          </a:p>
        </p:txBody>
      </p:sp>
      <p:sp>
        <p:nvSpPr>
          <p:cNvPr id="10" name="Rounded Rectangle 9">
            <a:extLst>
              <a:ext uri="{FF2B5EF4-FFF2-40B4-BE49-F238E27FC236}">
                <a16:creationId xmlns:a16="http://schemas.microsoft.com/office/drawing/2014/main" id="{495A490C-B57A-7848-B5EB-3D3B79267B50}"/>
              </a:ext>
            </a:extLst>
          </p:cNvPr>
          <p:cNvSpPr>
            <a:spLocks/>
          </p:cNvSpPr>
          <p:nvPr/>
        </p:nvSpPr>
        <p:spPr>
          <a:xfrm>
            <a:off x="1687589" y="3594771"/>
            <a:ext cx="731520" cy="603328"/>
          </a:xfrm>
          <a:prstGeom prst="roundRect">
            <a:avLst/>
          </a:prstGeom>
          <a:solidFill>
            <a:sysClr val="window" lastClr="FFFFFF">
              <a:lumMod val="50000"/>
            </a:sysClr>
          </a:solidFill>
          <a:ln w="12700" cap="flat" cmpd="sng" algn="ctr">
            <a:noFill/>
            <a:prstDash val="solid"/>
          </a:ln>
          <a:effectLst/>
        </p:spPr>
        <p:txBody>
          <a:bodyPr lIns="0" rIns="0" rtlCol="0" anchor="ctr"/>
          <a:lstStyle/>
          <a:p>
            <a:pPr algn="ctr" defTabSz="457189">
              <a:defRPr/>
            </a:pPr>
            <a:r>
              <a:rPr lang="en-US" sz="800" kern="0" dirty="0">
                <a:solidFill>
                  <a:prstClr val="white"/>
                </a:solidFill>
                <a:latin typeface="Arial" panose="020B0604020202020204" pitchFamily="34" charset="0"/>
                <a:cs typeface="Arial" panose="020B0604020202020204" pitchFamily="34" charset="0"/>
              </a:rPr>
              <a:t>70+ </a:t>
            </a:r>
          </a:p>
          <a:p>
            <a:pPr algn="ctr" defTabSz="457189">
              <a:defRPr/>
            </a:pPr>
            <a:r>
              <a:rPr lang="en-US" sz="800" kern="0" dirty="0">
                <a:solidFill>
                  <a:prstClr val="white"/>
                </a:solidFill>
                <a:latin typeface="Arial" panose="020B0604020202020204" pitchFamily="34" charset="0"/>
                <a:cs typeface="Arial" panose="020B0604020202020204" pitchFamily="34" charset="0"/>
              </a:rPr>
              <a:t>Enterprise Storage  </a:t>
            </a:r>
          </a:p>
          <a:p>
            <a:pPr algn="ctr" defTabSz="457189">
              <a:defRPr/>
            </a:pPr>
            <a:r>
              <a:rPr lang="en-US" sz="800" kern="0" dirty="0">
                <a:solidFill>
                  <a:prstClr val="white"/>
                </a:solidFill>
                <a:latin typeface="Arial" panose="020B0604020202020204" pitchFamily="34" charset="0"/>
                <a:cs typeface="Arial" panose="020B0604020202020204" pitchFamily="34" charset="0"/>
              </a:rPr>
              <a:t>Supported</a:t>
            </a:r>
          </a:p>
        </p:txBody>
      </p:sp>
      <p:cxnSp>
        <p:nvCxnSpPr>
          <p:cNvPr id="11" name="Elbow Connector 10">
            <a:extLst>
              <a:ext uri="{FF2B5EF4-FFF2-40B4-BE49-F238E27FC236}">
                <a16:creationId xmlns:a16="http://schemas.microsoft.com/office/drawing/2014/main" id="{929D6F4F-6268-1C49-8EEB-9F53BB13C040}"/>
              </a:ext>
            </a:extLst>
          </p:cNvPr>
          <p:cNvCxnSpPr>
            <a:cxnSpLocks/>
            <a:stCxn id="7" idx="1"/>
            <a:endCxn id="18" idx="1"/>
          </p:cNvCxnSpPr>
          <p:nvPr/>
        </p:nvCxnSpPr>
        <p:spPr>
          <a:xfrm rot="10800000" flipH="1" flipV="1">
            <a:off x="245899" y="1287363"/>
            <a:ext cx="22552" cy="933201"/>
          </a:xfrm>
          <a:prstGeom prst="bentConnector3">
            <a:avLst>
              <a:gd name="adj1" fmla="val -1013657"/>
            </a:avLst>
          </a:prstGeom>
          <a:noFill/>
          <a:ln w="9525" cap="flat" cmpd="sng" algn="ctr">
            <a:solidFill>
              <a:sysClr val="window" lastClr="FFFFFF"/>
            </a:solidFill>
            <a:prstDash val="solid"/>
            <a:tailEnd type="triangle"/>
          </a:ln>
          <a:effectLst/>
        </p:spPr>
      </p:cxnSp>
      <p:sp>
        <p:nvSpPr>
          <p:cNvPr id="12" name="Rounded Rectangle 11">
            <a:extLst>
              <a:ext uri="{FF2B5EF4-FFF2-40B4-BE49-F238E27FC236}">
                <a16:creationId xmlns:a16="http://schemas.microsoft.com/office/drawing/2014/main" id="{477BB9E1-5D96-C54F-9868-5C03CE165DDD}"/>
              </a:ext>
            </a:extLst>
          </p:cNvPr>
          <p:cNvSpPr>
            <a:spLocks/>
          </p:cNvSpPr>
          <p:nvPr/>
        </p:nvSpPr>
        <p:spPr>
          <a:xfrm>
            <a:off x="1857179" y="2779077"/>
            <a:ext cx="1893045" cy="365760"/>
          </a:xfrm>
          <a:prstGeom prst="roundRect">
            <a:avLst/>
          </a:prstGeom>
          <a:solidFill>
            <a:srgbClr val="4BACC6">
              <a:lumMod val="60000"/>
              <a:lumOff val="40000"/>
            </a:srgbClr>
          </a:solidFill>
          <a:ln w="12700" cap="flat" cmpd="sng" algn="ctr">
            <a:noFill/>
            <a:prstDash val="solid"/>
          </a:ln>
          <a:effectLst/>
        </p:spPr>
        <p:txBody>
          <a:bodyPr lIns="0" tIns="9144" rIns="0" bIns="9144" rtlCol="0" anchor="t"/>
          <a:lstStyle/>
          <a:p>
            <a:pPr algn="ctr" defTabSz="457189">
              <a:defRPr/>
            </a:pPr>
            <a:r>
              <a:rPr lang="en-US" sz="800" b="1" kern="0" dirty="0">
                <a:solidFill>
                  <a:prstClr val="white"/>
                </a:solidFill>
                <a:latin typeface="Calibri"/>
              </a:rPr>
              <a:t>Storage Dock </a:t>
            </a:r>
            <a:r>
              <a:rPr lang="en-US" sz="800" kern="0" dirty="0">
                <a:solidFill>
                  <a:prstClr val="white"/>
                </a:solidFill>
                <a:latin typeface="Calibri"/>
              </a:rPr>
              <a:t>(storage mgt drivers)</a:t>
            </a:r>
          </a:p>
        </p:txBody>
      </p:sp>
      <p:cxnSp>
        <p:nvCxnSpPr>
          <p:cNvPr id="13" name="Straight Connector 12">
            <a:extLst>
              <a:ext uri="{FF2B5EF4-FFF2-40B4-BE49-F238E27FC236}">
                <a16:creationId xmlns:a16="http://schemas.microsoft.com/office/drawing/2014/main" id="{55BBAA9C-B8C5-224E-8F7D-671E61AC7CB2}"/>
              </a:ext>
            </a:extLst>
          </p:cNvPr>
          <p:cNvCxnSpPr>
            <a:cxnSpLocks/>
            <a:stCxn id="57" idx="2"/>
            <a:endCxn id="6" idx="0"/>
          </p:cNvCxnSpPr>
          <p:nvPr/>
        </p:nvCxnSpPr>
        <p:spPr>
          <a:xfrm>
            <a:off x="2561704" y="3073973"/>
            <a:ext cx="207062" cy="520799"/>
          </a:xfrm>
          <a:prstGeom prst="line">
            <a:avLst/>
          </a:prstGeom>
          <a:noFill/>
          <a:ln w="3175" cap="flat" cmpd="sng" algn="ctr">
            <a:solidFill>
              <a:sysClr val="window" lastClr="FFFFFF"/>
            </a:solidFill>
            <a:prstDash val="solid"/>
          </a:ln>
          <a:effectLst/>
        </p:spPr>
      </p:cxnSp>
      <p:cxnSp>
        <p:nvCxnSpPr>
          <p:cNvPr id="14" name="Straight Connector 13">
            <a:extLst>
              <a:ext uri="{FF2B5EF4-FFF2-40B4-BE49-F238E27FC236}">
                <a16:creationId xmlns:a16="http://schemas.microsoft.com/office/drawing/2014/main" id="{5B3F3C7A-B6B5-7040-A274-BAA5E7A6B537}"/>
              </a:ext>
            </a:extLst>
          </p:cNvPr>
          <p:cNvCxnSpPr>
            <a:cxnSpLocks/>
            <a:stCxn id="58" idx="2"/>
            <a:endCxn id="10" idx="0"/>
          </p:cNvCxnSpPr>
          <p:nvPr/>
        </p:nvCxnSpPr>
        <p:spPr>
          <a:xfrm flipH="1">
            <a:off x="2053349" y="3073973"/>
            <a:ext cx="106863" cy="520799"/>
          </a:xfrm>
          <a:prstGeom prst="line">
            <a:avLst/>
          </a:prstGeom>
          <a:noFill/>
          <a:ln w="3175" cap="flat" cmpd="sng" algn="ctr">
            <a:solidFill>
              <a:sysClr val="window" lastClr="FFFFFF"/>
            </a:solidFill>
            <a:prstDash val="solid"/>
          </a:ln>
          <a:effectLst/>
        </p:spPr>
      </p:cxnSp>
      <p:sp>
        <p:nvSpPr>
          <p:cNvPr id="15" name="Rounded Rectangle 14">
            <a:extLst>
              <a:ext uri="{FF2B5EF4-FFF2-40B4-BE49-F238E27FC236}">
                <a16:creationId xmlns:a16="http://schemas.microsoft.com/office/drawing/2014/main" id="{57B0CD88-9DAD-FE44-BB00-2018AA7E240B}"/>
              </a:ext>
            </a:extLst>
          </p:cNvPr>
          <p:cNvSpPr>
            <a:spLocks/>
          </p:cNvSpPr>
          <p:nvPr/>
        </p:nvSpPr>
        <p:spPr>
          <a:xfrm>
            <a:off x="3124200" y="3594771"/>
            <a:ext cx="544447" cy="603328"/>
          </a:xfrm>
          <a:prstGeom prst="roundRect">
            <a:avLst/>
          </a:prstGeom>
          <a:solidFill>
            <a:sysClr val="window" lastClr="FFFFFF">
              <a:lumMod val="50000"/>
            </a:sysClr>
          </a:solidFill>
          <a:ln w="12700" cap="flat" cmpd="sng" algn="ctr">
            <a:noFill/>
            <a:prstDash val="solid"/>
          </a:ln>
          <a:effectLst/>
        </p:spPr>
        <p:txBody>
          <a:bodyPr lIns="0" rIns="0" rtlCol="0" anchor="ctr"/>
          <a:lstStyle/>
          <a:p>
            <a:pPr algn="ctr" defTabSz="457189">
              <a:defRPr/>
            </a:pPr>
            <a:r>
              <a:rPr lang="en-US" sz="800" kern="0" dirty="0">
                <a:solidFill>
                  <a:prstClr val="white"/>
                </a:solidFill>
                <a:latin typeface="Arial" panose="020B0604020202020204" pitchFamily="34" charset="0"/>
                <a:cs typeface="Arial" panose="020B0604020202020204" pitchFamily="34" charset="0"/>
              </a:rPr>
              <a:t>Swordfish Storage</a:t>
            </a:r>
          </a:p>
        </p:txBody>
      </p:sp>
      <p:cxnSp>
        <p:nvCxnSpPr>
          <p:cNvPr id="16" name="Straight Connector 15">
            <a:extLst>
              <a:ext uri="{FF2B5EF4-FFF2-40B4-BE49-F238E27FC236}">
                <a16:creationId xmlns:a16="http://schemas.microsoft.com/office/drawing/2014/main" id="{60D542D5-2DA4-394B-88F3-60A2B1E27CDB}"/>
              </a:ext>
            </a:extLst>
          </p:cNvPr>
          <p:cNvCxnSpPr>
            <a:cxnSpLocks/>
            <a:stCxn id="59" idx="2"/>
            <a:endCxn id="15" idx="0"/>
          </p:cNvCxnSpPr>
          <p:nvPr/>
        </p:nvCxnSpPr>
        <p:spPr>
          <a:xfrm>
            <a:off x="3030455" y="3073973"/>
            <a:ext cx="365969" cy="520799"/>
          </a:xfrm>
          <a:prstGeom prst="line">
            <a:avLst/>
          </a:prstGeom>
          <a:noFill/>
          <a:ln w="3175" cap="flat" cmpd="sng" algn="ctr">
            <a:solidFill>
              <a:sysClr val="window" lastClr="FFFFFF"/>
            </a:solidFill>
            <a:prstDash val="solid"/>
          </a:ln>
          <a:effectLst/>
        </p:spPr>
      </p:cxnSp>
      <p:sp>
        <p:nvSpPr>
          <p:cNvPr id="17" name="Rounded Rectangle 16">
            <a:extLst>
              <a:ext uri="{FF2B5EF4-FFF2-40B4-BE49-F238E27FC236}">
                <a16:creationId xmlns:a16="http://schemas.microsoft.com/office/drawing/2014/main" id="{E6CFD19C-7174-E248-BA87-ADECF3944B08}"/>
              </a:ext>
            </a:extLst>
          </p:cNvPr>
          <p:cNvSpPr>
            <a:spLocks/>
          </p:cNvSpPr>
          <p:nvPr/>
        </p:nvSpPr>
        <p:spPr>
          <a:xfrm>
            <a:off x="4013969" y="3594771"/>
            <a:ext cx="731520" cy="603328"/>
          </a:xfrm>
          <a:prstGeom prst="roundRect">
            <a:avLst/>
          </a:prstGeom>
          <a:solidFill>
            <a:sysClr val="window" lastClr="FFFFFF">
              <a:lumMod val="50000"/>
            </a:sysClr>
          </a:solidFill>
          <a:ln w="12700" cap="flat" cmpd="sng" algn="ctr">
            <a:noFill/>
            <a:prstDash val="solid"/>
          </a:ln>
          <a:effectLst/>
        </p:spPr>
        <p:txBody>
          <a:bodyPr lIns="0" rIns="0" rtlCol="0" anchor="ctr"/>
          <a:lstStyle/>
          <a:p>
            <a:pPr defTabSz="457189">
              <a:defRPr/>
            </a:pPr>
            <a:r>
              <a:rPr lang="en-US" sz="800" kern="0" dirty="0">
                <a:solidFill>
                  <a:prstClr val="white"/>
                </a:solidFill>
                <a:latin typeface="Arial" panose="020B0604020202020204" pitchFamily="34" charset="0"/>
                <a:cs typeface="Arial" panose="020B0604020202020204" pitchFamily="34" charset="0"/>
              </a:rPr>
              <a:t> Ceph RBD</a:t>
            </a:r>
          </a:p>
        </p:txBody>
      </p:sp>
      <p:sp>
        <p:nvSpPr>
          <p:cNvPr id="18" name="Rectangle 17">
            <a:extLst>
              <a:ext uri="{FF2B5EF4-FFF2-40B4-BE49-F238E27FC236}">
                <a16:creationId xmlns:a16="http://schemas.microsoft.com/office/drawing/2014/main" id="{623D9599-32E5-0849-AADA-EB1BAA3E3F57}"/>
              </a:ext>
            </a:extLst>
          </p:cNvPr>
          <p:cNvSpPr/>
          <p:nvPr/>
        </p:nvSpPr>
        <p:spPr>
          <a:xfrm>
            <a:off x="268451" y="1662020"/>
            <a:ext cx="1280160" cy="1117090"/>
          </a:xfrm>
          <a:prstGeom prst="rect">
            <a:avLst/>
          </a:prstGeom>
          <a:solidFill>
            <a:schemeClr val="accent2"/>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Node </a:t>
            </a:r>
            <a:endParaRPr lang="en-US" sz="900" kern="0" dirty="0">
              <a:solidFill>
                <a:prstClr val="white"/>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B389A16-1484-554C-95AE-D776D77ADA3A}"/>
              </a:ext>
            </a:extLst>
          </p:cNvPr>
          <p:cNvSpPr/>
          <p:nvPr/>
        </p:nvSpPr>
        <p:spPr>
          <a:xfrm>
            <a:off x="401234" y="1867834"/>
            <a:ext cx="493791" cy="860597"/>
          </a:xfrm>
          <a:prstGeom prst="rect">
            <a:avLst/>
          </a:prstGeom>
          <a:solidFill>
            <a:sysClr val="window" lastClr="FFFFFF">
              <a:lumMod val="75000"/>
            </a:sysClr>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Pod</a:t>
            </a:r>
            <a:endParaRPr lang="en-US" sz="900" kern="0" dirty="0">
              <a:solidFill>
                <a:prstClr val="white"/>
              </a:solidFill>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FD702161-C8A9-8B44-BD23-CAC944C27DC3}"/>
              </a:ext>
            </a:extLst>
          </p:cNvPr>
          <p:cNvSpPr>
            <a:spLocks/>
          </p:cNvSpPr>
          <p:nvPr/>
        </p:nvSpPr>
        <p:spPr>
          <a:xfrm>
            <a:off x="932374" y="1865589"/>
            <a:ext cx="590070" cy="303300"/>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SODA CSI </a:t>
            </a:r>
          </a:p>
          <a:p>
            <a:pPr algn="ctr" defTabSz="457189">
              <a:defRPr/>
            </a:pPr>
            <a:r>
              <a:rPr lang="en-US" sz="800" b="1" kern="0" dirty="0">
                <a:solidFill>
                  <a:prstClr val="white"/>
                </a:solidFill>
                <a:latin typeface="Calibri"/>
              </a:rPr>
              <a:t>Plugin</a:t>
            </a:r>
          </a:p>
        </p:txBody>
      </p:sp>
      <p:sp>
        <p:nvSpPr>
          <p:cNvPr id="21" name="Can 20">
            <a:extLst>
              <a:ext uri="{FF2B5EF4-FFF2-40B4-BE49-F238E27FC236}">
                <a16:creationId xmlns:a16="http://schemas.microsoft.com/office/drawing/2014/main" id="{0E3E5051-1986-3742-80C8-1244FCCEDE70}"/>
              </a:ext>
            </a:extLst>
          </p:cNvPr>
          <p:cNvSpPr/>
          <p:nvPr/>
        </p:nvSpPr>
        <p:spPr>
          <a:xfrm>
            <a:off x="465001" y="2530282"/>
            <a:ext cx="367424" cy="147389"/>
          </a:xfrm>
          <a:prstGeom prst="can">
            <a:avLst/>
          </a:prstGeom>
          <a:solidFill>
            <a:sysClr val="window" lastClr="FFFFFF">
              <a:lumMod val="50000"/>
            </a:sysClr>
          </a:solidFill>
          <a:ln w="9525" cap="flat" cmpd="sng" algn="ctr">
            <a:solidFill>
              <a:sysClr val="window" lastClr="FFFFFF">
                <a:lumMod val="65000"/>
              </a:sysClr>
            </a:solidFill>
            <a:prstDash val="solid"/>
          </a:ln>
          <a:effectLst/>
        </p:spPr>
        <p:txBody>
          <a:bodyPr rtlCol="0" anchor="ctr"/>
          <a:lstStyle/>
          <a:p>
            <a:pPr algn="ctr" defTabSz="457189">
              <a:defRPr/>
            </a:pPr>
            <a:r>
              <a:rPr lang="en-US" sz="600" b="1" kern="0" dirty="0">
                <a:solidFill>
                  <a:prstClr val="white"/>
                </a:solidFill>
                <a:latin typeface="Calibri"/>
              </a:rPr>
              <a:t>Vol</a:t>
            </a:r>
          </a:p>
        </p:txBody>
      </p:sp>
      <p:sp>
        <p:nvSpPr>
          <p:cNvPr id="22" name="Can 21">
            <a:extLst>
              <a:ext uri="{FF2B5EF4-FFF2-40B4-BE49-F238E27FC236}">
                <a16:creationId xmlns:a16="http://schemas.microsoft.com/office/drawing/2014/main" id="{1B258185-A860-A04E-B0B0-8C2D1081DFFD}"/>
              </a:ext>
            </a:extLst>
          </p:cNvPr>
          <p:cNvSpPr/>
          <p:nvPr/>
        </p:nvSpPr>
        <p:spPr>
          <a:xfrm>
            <a:off x="467320" y="2420794"/>
            <a:ext cx="367424" cy="147389"/>
          </a:xfrm>
          <a:prstGeom prst="can">
            <a:avLst/>
          </a:prstGeom>
          <a:solidFill>
            <a:sysClr val="window" lastClr="FFFFFF">
              <a:lumMod val="50000"/>
            </a:sysClr>
          </a:solidFill>
          <a:ln w="9525" cap="flat" cmpd="sng" algn="ctr">
            <a:solidFill>
              <a:sysClr val="window" lastClr="FFFFFF">
                <a:lumMod val="65000"/>
              </a:sysClr>
            </a:solidFill>
            <a:prstDash val="solid"/>
          </a:ln>
          <a:effectLst/>
        </p:spPr>
        <p:txBody>
          <a:bodyPr rtlCol="0" anchor="ctr"/>
          <a:lstStyle/>
          <a:p>
            <a:pPr algn="ctr" defTabSz="457189">
              <a:defRPr/>
            </a:pPr>
            <a:r>
              <a:rPr lang="en-US" sz="600" b="1" kern="0" dirty="0">
                <a:solidFill>
                  <a:prstClr val="white"/>
                </a:solidFill>
                <a:latin typeface="Calibri"/>
              </a:rPr>
              <a:t>Vol</a:t>
            </a:r>
          </a:p>
        </p:txBody>
      </p:sp>
      <p:cxnSp>
        <p:nvCxnSpPr>
          <p:cNvPr id="23" name="Straight Connector 22">
            <a:extLst>
              <a:ext uri="{FF2B5EF4-FFF2-40B4-BE49-F238E27FC236}">
                <a16:creationId xmlns:a16="http://schemas.microsoft.com/office/drawing/2014/main" id="{9E1D3D36-E65E-1D43-B012-97A981AE0242}"/>
              </a:ext>
            </a:extLst>
          </p:cNvPr>
          <p:cNvCxnSpPr>
            <a:cxnSpLocks/>
            <a:stCxn id="60" idx="2"/>
            <a:endCxn id="17" idx="0"/>
          </p:cNvCxnSpPr>
          <p:nvPr/>
        </p:nvCxnSpPr>
        <p:spPr>
          <a:xfrm>
            <a:off x="3499207" y="3073973"/>
            <a:ext cx="880523" cy="520799"/>
          </a:xfrm>
          <a:prstGeom prst="line">
            <a:avLst/>
          </a:prstGeom>
          <a:noFill/>
          <a:ln w="3175" cap="flat" cmpd="sng" algn="ctr">
            <a:solidFill>
              <a:sysClr val="window" lastClr="FFFFFF"/>
            </a:solidFill>
            <a:prstDash val="solid"/>
          </a:ln>
          <a:effectLst/>
        </p:spPr>
      </p:cxnSp>
      <p:sp>
        <p:nvSpPr>
          <p:cNvPr id="24" name="Rectangle 23">
            <a:extLst>
              <a:ext uri="{FF2B5EF4-FFF2-40B4-BE49-F238E27FC236}">
                <a16:creationId xmlns:a16="http://schemas.microsoft.com/office/drawing/2014/main" id="{CD3B270F-4FE7-F449-A413-D95CEBF342AC}"/>
              </a:ext>
            </a:extLst>
          </p:cNvPr>
          <p:cNvSpPr/>
          <p:nvPr/>
        </p:nvSpPr>
        <p:spPr>
          <a:xfrm>
            <a:off x="265117" y="2826260"/>
            <a:ext cx="1280160" cy="1117090"/>
          </a:xfrm>
          <a:prstGeom prst="rect">
            <a:avLst/>
          </a:prstGeom>
          <a:solidFill>
            <a:schemeClr val="accent2"/>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Node </a:t>
            </a:r>
            <a:endParaRPr lang="en-US" sz="900" kern="0" dirty="0">
              <a:solidFill>
                <a:prstClr val="white"/>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3BBDDD2-97CB-2B4D-8939-21FE84F07C87}"/>
              </a:ext>
            </a:extLst>
          </p:cNvPr>
          <p:cNvSpPr/>
          <p:nvPr/>
        </p:nvSpPr>
        <p:spPr>
          <a:xfrm>
            <a:off x="413141" y="3032073"/>
            <a:ext cx="493791" cy="860597"/>
          </a:xfrm>
          <a:prstGeom prst="rect">
            <a:avLst/>
          </a:prstGeom>
          <a:solidFill>
            <a:sysClr val="window" lastClr="FFFFFF">
              <a:lumMod val="75000"/>
            </a:sysClr>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Pod</a:t>
            </a:r>
            <a:endParaRPr lang="en-US" sz="900" kern="0" dirty="0">
              <a:solidFill>
                <a:prstClr val="white"/>
              </a:solidFill>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9D304815-FF5F-6B42-A069-43BF3AA8C33C}"/>
              </a:ext>
            </a:extLst>
          </p:cNvPr>
          <p:cNvSpPr>
            <a:spLocks/>
          </p:cNvSpPr>
          <p:nvPr/>
        </p:nvSpPr>
        <p:spPr>
          <a:xfrm>
            <a:off x="944280" y="3029828"/>
            <a:ext cx="590070" cy="303300"/>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SODA CSI</a:t>
            </a:r>
          </a:p>
          <a:p>
            <a:pPr algn="ctr" defTabSz="457189">
              <a:defRPr/>
            </a:pPr>
            <a:r>
              <a:rPr lang="en-US" sz="800" b="1" kern="0" dirty="0">
                <a:solidFill>
                  <a:prstClr val="white"/>
                </a:solidFill>
                <a:latin typeface="Calibri"/>
              </a:rPr>
              <a:t>Plugin</a:t>
            </a:r>
          </a:p>
        </p:txBody>
      </p:sp>
      <p:sp>
        <p:nvSpPr>
          <p:cNvPr id="27" name="Can 26">
            <a:extLst>
              <a:ext uri="{FF2B5EF4-FFF2-40B4-BE49-F238E27FC236}">
                <a16:creationId xmlns:a16="http://schemas.microsoft.com/office/drawing/2014/main" id="{DD919C2C-5F9E-4F4B-BAB1-367963978A3A}"/>
              </a:ext>
            </a:extLst>
          </p:cNvPr>
          <p:cNvSpPr/>
          <p:nvPr/>
        </p:nvSpPr>
        <p:spPr>
          <a:xfrm>
            <a:off x="476907" y="3694521"/>
            <a:ext cx="367424" cy="147389"/>
          </a:xfrm>
          <a:prstGeom prst="can">
            <a:avLst/>
          </a:prstGeom>
          <a:solidFill>
            <a:sysClr val="window" lastClr="FFFFFF">
              <a:lumMod val="50000"/>
            </a:sysClr>
          </a:solidFill>
          <a:ln w="9525" cap="flat" cmpd="sng" algn="ctr">
            <a:solidFill>
              <a:sysClr val="window" lastClr="FFFFFF">
                <a:lumMod val="65000"/>
              </a:sysClr>
            </a:solidFill>
            <a:prstDash val="solid"/>
          </a:ln>
          <a:effectLst/>
        </p:spPr>
        <p:txBody>
          <a:bodyPr rtlCol="0" anchor="ctr"/>
          <a:lstStyle/>
          <a:p>
            <a:pPr algn="ctr" defTabSz="457189">
              <a:defRPr/>
            </a:pPr>
            <a:r>
              <a:rPr lang="en-US" sz="600" b="1" kern="0" dirty="0">
                <a:solidFill>
                  <a:prstClr val="white"/>
                </a:solidFill>
                <a:latin typeface="Calibri"/>
              </a:rPr>
              <a:t>Vol</a:t>
            </a:r>
          </a:p>
        </p:txBody>
      </p:sp>
      <p:sp>
        <p:nvSpPr>
          <p:cNvPr id="28" name="Can 27">
            <a:extLst>
              <a:ext uri="{FF2B5EF4-FFF2-40B4-BE49-F238E27FC236}">
                <a16:creationId xmlns:a16="http://schemas.microsoft.com/office/drawing/2014/main" id="{6D960D08-165C-0645-8445-B8A121953EC6}"/>
              </a:ext>
            </a:extLst>
          </p:cNvPr>
          <p:cNvSpPr/>
          <p:nvPr/>
        </p:nvSpPr>
        <p:spPr>
          <a:xfrm>
            <a:off x="479226" y="3585033"/>
            <a:ext cx="367424" cy="147389"/>
          </a:xfrm>
          <a:prstGeom prst="can">
            <a:avLst/>
          </a:prstGeom>
          <a:solidFill>
            <a:sysClr val="window" lastClr="FFFFFF">
              <a:lumMod val="50000"/>
            </a:sysClr>
          </a:solidFill>
          <a:ln w="9525" cap="flat" cmpd="sng" algn="ctr">
            <a:solidFill>
              <a:sysClr val="window" lastClr="FFFFFF">
                <a:lumMod val="65000"/>
              </a:sysClr>
            </a:solidFill>
            <a:prstDash val="solid"/>
          </a:ln>
          <a:effectLst/>
        </p:spPr>
        <p:txBody>
          <a:bodyPr rtlCol="0" anchor="ctr"/>
          <a:lstStyle/>
          <a:p>
            <a:pPr algn="ctr" defTabSz="457189">
              <a:defRPr/>
            </a:pPr>
            <a:r>
              <a:rPr lang="en-US" sz="600" b="1" kern="0" dirty="0">
                <a:solidFill>
                  <a:prstClr val="white"/>
                </a:solidFill>
                <a:latin typeface="Calibri"/>
              </a:rPr>
              <a:t>Vol</a:t>
            </a:r>
          </a:p>
        </p:txBody>
      </p:sp>
      <p:cxnSp>
        <p:nvCxnSpPr>
          <p:cNvPr id="29" name="Elbow Connector 28">
            <a:extLst>
              <a:ext uri="{FF2B5EF4-FFF2-40B4-BE49-F238E27FC236}">
                <a16:creationId xmlns:a16="http://schemas.microsoft.com/office/drawing/2014/main" id="{50DD02AA-0C5B-6041-8AED-4A3FDFA10F4C}"/>
              </a:ext>
            </a:extLst>
          </p:cNvPr>
          <p:cNvCxnSpPr>
            <a:cxnSpLocks/>
            <a:stCxn id="7" idx="1"/>
            <a:endCxn id="24" idx="1"/>
          </p:cNvCxnSpPr>
          <p:nvPr/>
        </p:nvCxnSpPr>
        <p:spPr>
          <a:xfrm rot="10800000" flipH="1" flipV="1">
            <a:off x="245899" y="1287363"/>
            <a:ext cx="19218" cy="2097441"/>
          </a:xfrm>
          <a:prstGeom prst="bentConnector3">
            <a:avLst>
              <a:gd name="adj1" fmla="val -1189510"/>
            </a:avLst>
          </a:prstGeom>
          <a:noFill/>
          <a:ln w="9525" cap="flat" cmpd="sng" algn="ctr">
            <a:solidFill>
              <a:sysClr val="window" lastClr="FFFFFF"/>
            </a:solidFill>
            <a:prstDash val="solid"/>
            <a:tailEnd type="triangle"/>
          </a:ln>
          <a:effectLst/>
        </p:spPr>
      </p:cxnSp>
      <p:cxnSp>
        <p:nvCxnSpPr>
          <p:cNvPr id="30" name="Elbow Connector 29">
            <a:extLst>
              <a:ext uri="{FF2B5EF4-FFF2-40B4-BE49-F238E27FC236}">
                <a16:creationId xmlns:a16="http://schemas.microsoft.com/office/drawing/2014/main" id="{1369EDB2-E989-4A44-BF12-DD45309DAEDC}"/>
              </a:ext>
            </a:extLst>
          </p:cNvPr>
          <p:cNvCxnSpPr>
            <a:cxnSpLocks/>
            <a:stCxn id="26" idx="3"/>
            <a:endCxn id="8" idx="1"/>
          </p:cNvCxnSpPr>
          <p:nvPr/>
        </p:nvCxnSpPr>
        <p:spPr>
          <a:xfrm flipV="1">
            <a:off x="1534351" y="2602430"/>
            <a:ext cx="319495" cy="579049"/>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31" name="Elbow Connector 30">
            <a:extLst>
              <a:ext uri="{FF2B5EF4-FFF2-40B4-BE49-F238E27FC236}">
                <a16:creationId xmlns:a16="http://schemas.microsoft.com/office/drawing/2014/main" id="{E337C214-75DD-1442-B9EC-11B08E0048D9}"/>
              </a:ext>
            </a:extLst>
          </p:cNvPr>
          <p:cNvCxnSpPr>
            <a:cxnSpLocks/>
            <a:stCxn id="20" idx="3"/>
            <a:endCxn id="8" idx="1"/>
          </p:cNvCxnSpPr>
          <p:nvPr/>
        </p:nvCxnSpPr>
        <p:spPr>
          <a:xfrm>
            <a:off x="1522445" y="2017239"/>
            <a:ext cx="331401" cy="585190"/>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32" name="Elbow Connector 31">
            <a:extLst>
              <a:ext uri="{FF2B5EF4-FFF2-40B4-BE49-F238E27FC236}">
                <a16:creationId xmlns:a16="http://schemas.microsoft.com/office/drawing/2014/main" id="{E331CB00-33E5-E146-A98C-2D00B444D6F0}"/>
              </a:ext>
            </a:extLst>
          </p:cNvPr>
          <p:cNvCxnSpPr>
            <a:cxnSpLocks/>
            <a:stCxn id="20" idx="2"/>
            <a:endCxn id="22" idx="4"/>
          </p:cNvCxnSpPr>
          <p:nvPr/>
        </p:nvCxnSpPr>
        <p:spPr>
          <a:xfrm rot="5400000">
            <a:off x="868277" y="2135356"/>
            <a:ext cx="325599" cy="392666"/>
          </a:xfrm>
          <a:prstGeom prst="bentConnector2">
            <a:avLst/>
          </a:prstGeom>
          <a:noFill/>
          <a:ln w="9525" cap="flat" cmpd="sng" algn="ctr">
            <a:solidFill>
              <a:sysClr val="window" lastClr="FFFFFF"/>
            </a:solidFill>
            <a:prstDash val="solid"/>
            <a:headEnd type="none" w="med" len="med"/>
            <a:tailEnd type="none" w="med" len="med"/>
          </a:ln>
          <a:effectLst/>
        </p:spPr>
      </p:cxnSp>
      <p:cxnSp>
        <p:nvCxnSpPr>
          <p:cNvPr id="33" name="Elbow Connector 32">
            <a:extLst>
              <a:ext uri="{FF2B5EF4-FFF2-40B4-BE49-F238E27FC236}">
                <a16:creationId xmlns:a16="http://schemas.microsoft.com/office/drawing/2014/main" id="{D0CA9423-5085-A248-A3D2-200DA06320DF}"/>
              </a:ext>
            </a:extLst>
          </p:cNvPr>
          <p:cNvCxnSpPr>
            <a:cxnSpLocks/>
            <a:stCxn id="20" idx="2"/>
            <a:endCxn id="21" idx="4"/>
          </p:cNvCxnSpPr>
          <p:nvPr/>
        </p:nvCxnSpPr>
        <p:spPr>
          <a:xfrm rot="5400000">
            <a:off x="812375" y="2188941"/>
            <a:ext cx="435087" cy="394985"/>
          </a:xfrm>
          <a:prstGeom prst="bentConnector2">
            <a:avLst/>
          </a:prstGeom>
          <a:noFill/>
          <a:ln w="9525" cap="flat" cmpd="sng" algn="ctr">
            <a:solidFill>
              <a:sysClr val="window" lastClr="FFFFFF"/>
            </a:solidFill>
            <a:prstDash val="solid"/>
            <a:headEnd type="none" w="med" len="med"/>
            <a:tailEnd type="none" w="med" len="med"/>
          </a:ln>
          <a:effectLst/>
        </p:spPr>
      </p:cxnSp>
      <p:cxnSp>
        <p:nvCxnSpPr>
          <p:cNvPr id="34" name="Elbow Connector 33">
            <a:extLst>
              <a:ext uri="{FF2B5EF4-FFF2-40B4-BE49-F238E27FC236}">
                <a16:creationId xmlns:a16="http://schemas.microsoft.com/office/drawing/2014/main" id="{2582BAEC-E54F-2D46-A582-74763F77E14A}"/>
              </a:ext>
            </a:extLst>
          </p:cNvPr>
          <p:cNvCxnSpPr>
            <a:cxnSpLocks/>
            <a:stCxn id="26" idx="2"/>
            <a:endCxn id="28" idx="4"/>
          </p:cNvCxnSpPr>
          <p:nvPr/>
        </p:nvCxnSpPr>
        <p:spPr>
          <a:xfrm rot="5400000">
            <a:off x="880184" y="3299595"/>
            <a:ext cx="325599" cy="392666"/>
          </a:xfrm>
          <a:prstGeom prst="bentConnector2">
            <a:avLst/>
          </a:prstGeom>
          <a:noFill/>
          <a:ln w="9525" cap="flat" cmpd="sng" algn="ctr">
            <a:solidFill>
              <a:sysClr val="window" lastClr="FFFFFF"/>
            </a:solidFill>
            <a:prstDash val="solid"/>
            <a:headEnd type="none" w="med" len="med"/>
            <a:tailEnd type="none" w="med" len="med"/>
          </a:ln>
          <a:effectLst/>
        </p:spPr>
      </p:cxnSp>
      <p:cxnSp>
        <p:nvCxnSpPr>
          <p:cNvPr id="35" name="Elbow Connector 34">
            <a:extLst>
              <a:ext uri="{FF2B5EF4-FFF2-40B4-BE49-F238E27FC236}">
                <a16:creationId xmlns:a16="http://schemas.microsoft.com/office/drawing/2014/main" id="{DFCDD7BD-F92B-0248-9726-64AE6FDA06A0}"/>
              </a:ext>
            </a:extLst>
          </p:cNvPr>
          <p:cNvCxnSpPr>
            <a:cxnSpLocks/>
            <a:stCxn id="26" idx="2"/>
            <a:endCxn id="27" idx="4"/>
          </p:cNvCxnSpPr>
          <p:nvPr/>
        </p:nvCxnSpPr>
        <p:spPr>
          <a:xfrm rot="5400000">
            <a:off x="824281" y="3353180"/>
            <a:ext cx="435087" cy="394985"/>
          </a:xfrm>
          <a:prstGeom prst="bentConnector2">
            <a:avLst/>
          </a:prstGeom>
          <a:noFill/>
          <a:ln w="9525" cap="flat" cmpd="sng" algn="ctr">
            <a:solidFill>
              <a:sysClr val="window" lastClr="FFFFFF"/>
            </a:solidFill>
            <a:prstDash val="solid"/>
            <a:headEnd type="none" w="med" len="med"/>
            <a:tailEnd type="none" w="med" len="med"/>
          </a:ln>
          <a:effectLst/>
        </p:spPr>
      </p:cxnSp>
      <p:sp>
        <p:nvSpPr>
          <p:cNvPr id="36" name="Rounded Rectangle 35">
            <a:extLst>
              <a:ext uri="{FF2B5EF4-FFF2-40B4-BE49-F238E27FC236}">
                <a16:creationId xmlns:a16="http://schemas.microsoft.com/office/drawing/2014/main" id="{AAC46A81-24E8-9740-93D3-A64568372034}"/>
              </a:ext>
            </a:extLst>
          </p:cNvPr>
          <p:cNvSpPr>
            <a:spLocks/>
          </p:cNvSpPr>
          <p:nvPr/>
        </p:nvSpPr>
        <p:spPr>
          <a:xfrm rot="5400000">
            <a:off x="4396187" y="3793687"/>
            <a:ext cx="603328" cy="205499"/>
          </a:xfrm>
          <a:prstGeom prst="roundRect">
            <a:avLst/>
          </a:prstGeom>
          <a:solidFill>
            <a:sysClr val="window" lastClr="FFFFFF">
              <a:lumMod val="75000"/>
            </a:sysClr>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S3 Gateway</a:t>
            </a:r>
          </a:p>
        </p:txBody>
      </p:sp>
      <p:sp>
        <p:nvSpPr>
          <p:cNvPr id="37" name="TextBox 36">
            <a:extLst>
              <a:ext uri="{FF2B5EF4-FFF2-40B4-BE49-F238E27FC236}">
                <a16:creationId xmlns:a16="http://schemas.microsoft.com/office/drawing/2014/main" id="{9942CD57-D9E8-5947-9F69-89A91C0AD1B1}"/>
              </a:ext>
            </a:extLst>
          </p:cNvPr>
          <p:cNvSpPr txBox="1"/>
          <p:nvPr/>
        </p:nvSpPr>
        <p:spPr>
          <a:xfrm>
            <a:off x="6187536" y="615303"/>
            <a:ext cx="2576564" cy="3695242"/>
          </a:xfrm>
          <a:prstGeom prst="rect">
            <a:avLst/>
          </a:prstGeom>
          <a:solidFill>
            <a:schemeClr val="bg1"/>
          </a:solidFill>
        </p:spPr>
        <p:txBody>
          <a:bodyPr wrap="square" lIns="0" rIns="0" rtlCol="0">
            <a:spAutoFit/>
          </a:bodyPr>
          <a:lstStyle/>
          <a:p>
            <a:pPr defTabSz="457189">
              <a:lnSpc>
                <a:spcPct val="150000"/>
              </a:lnSpc>
            </a:pPr>
            <a:r>
              <a:rPr lang="en-US" sz="1400" dirty="0">
                <a:latin typeface="Avenir Next" panose="020B0503020202020204" pitchFamily="34" charset="0"/>
                <a:cs typeface="Arial" panose="020B0604020202020204" pitchFamily="34" charset="0"/>
              </a:rPr>
              <a:t>BENEFITS</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One plugin for each framework</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Add new storage with same plugin</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100+ block and file storage supported</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Data ops across storage systems</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Common data protection, security, etc.</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Monitoring and analytics is aggregated</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Extend across data centers and clouds</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Common platform for K8S and others</a:t>
            </a:r>
          </a:p>
          <a:p>
            <a:pPr marL="171446" indent="-171446" defTabSz="457189">
              <a:lnSpc>
                <a:spcPct val="150000"/>
              </a:lnSpc>
              <a:buFont typeface="Arial" panose="020B0604020202020204" pitchFamily="34" charset="0"/>
              <a:buChar char="•"/>
            </a:pPr>
            <a:r>
              <a:rPr lang="en-US" sz="1100" dirty="0">
                <a:latin typeface="Avenir Next" panose="020B0503020202020204" pitchFamily="34" charset="0"/>
                <a:cs typeface="Arial" panose="020B0604020202020204" pitchFamily="34" charset="0"/>
              </a:rPr>
              <a:t>Automate workflows</a:t>
            </a:r>
          </a:p>
        </p:txBody>
      </p:sp>
      <p:grpSp>
        <p:nvGrpSpPr>
          <p:cNvPr id="38" name="Group 37">
            <a:extLst>
              <a:ext uri="{FF2B5EF4-FFF2-40B4-BE49-F238E27FC236}">
                <a16:creationId xmlns:a16="http://schemas.microsoft.com/office/drawing/2014/main" id="{3817A4E4-19A0-FE4E-8AC2-6C804B8921D7}"/>
              </a:ext>
            </a:extLst>
          </p:cNvPr>
          <p:cNvGrpSpPr/>
          <p:nvPr/>
        </p:nvGrpSpPr>
        <p:grpSpPr>
          <a:xfrm>
            <a:off x="1594632" y="1107078"/>
            <a:ext cx="1681969" cy="881051"/>
            <a:chOff x="1594631" y="1107077"/>
            <a:chExt cx="1681969" cy="881051"/>
          </a:xfrm>
        </p:grpSpPr>
        <p:cxnSp>
          <p:nvCxnSpPr>
            <p:cNvPr id="39" name="Elbow Connector 38">
              <a:extLst>
                <a:ext uri="{FF2B5EF4-FFF2-40B4-BE49-F238E27FC236}">
                  <a16:creationId xmlns:a16="http://schemas.microsoft.com/office/drawing/2014/main" id="{96B88C6A-0E60-5743-8B9B-7DDCDD029247}"/>
                </a:ext>
              </a:extLst>
            </p:cNvPr>
            <p:cNvCxnSpPr>
              <a:cxnSpLocks/>
              <a:stCxn id="43" idx="2"/>
              <a:endCxn id="8" idx="0"/>
            </p:cNvCxnSpPr>
            <p:nvPr/>
          </p:nvCxnSpPr>
          <p:spPr>
            <a:xfrm rot="16200000" flipH="1">
              <a:off x="2103908" y="1288401"/>
              <a:ext cx="502840" cy="896613"/>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40" name="Elbow Connector 39">
              <a:extLst>
                <a:ext uri="{FF2B5EF4-FFF2-40B4-BE49-F238E27FC236}">
                  <a16:creationId xmlns:a16="http://schemas.microsoft.com/office/drawing/2014/main" id="{D83D8621-C318-5E4C-9E89-855531570457}"/>
                </a:ext>
              </a:extLst>
            </p:cNvPr>
            <p:cNvCxnSpPr>
              <a:cxnSpLocks/>
              <a:stCxn id="44" idx="2"/>
              <a:endCxn id="8" idx="0"/>
            </p:cNvCxnSpPr>
            <p:nvPr/>
          </p:nvCxnSpPr>
          <p:spPr>
            <a:xfrm rot="16200000" flipH="1">
              <a:off x="2403084" y="1587577"/>
              <a:ext cx="502840" cy="298261"/>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41" name="Elbow Connector 40">
              <a:extLst>
                <a:ext uri="{FF2B5EF4-FFF2-40B4-BE49-F238E27FC236}">
                  <a16:creationId xmlns:a16="http://schemas.microsoft.com/office/drawing/2014/main" id="{9AEB10B6-30B4-844E-9ACB-2496B4A473E6}"/>
                </a:ext>
              </a:extLst>
            </p:cNvPr>
            <p:cNvCxnSpPr>
              <a:cxnSpLocks/>
              <a:stCxn id="45" idx="2"/>
              <a:endCxn id="8" idx="0"/>
            </p:cNvCxnSpPr>
            <p:nvPr/>
          </p:nvCxnSpPr>
          <p:spPr>
            <a:xfrm rot="5400000">
              <a:off x="2687353" y="1601570"/>
              <a:ext cx="502840" cy="270276"/>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grpSp>
          <p:nvGrpSpPr>
            <p:cNvPr id="42" name="Group 41">
              <a:extLst>
                <a:ext uri="{FF2B5EF4-FFF2-40B4-BE49-F238E27FC236}">
                  <a16:creationId xmlns:a16="http://schemas.microsoft.com/office/drawing/2014/main" id="{27B71437-0FDB-B84B-A359-94CEA2114577}"/>
                </a:ext>
              </a:extLst>
            </p:cNvPr>
            <p:cNvGrpSpPr/>
            <p:nvPr/>
          </p:nvGrpSpPr>
          <p:grpSpPr>
            <a:xfrm>
              <a:off x="1594631" y="1107077"/>
              <a:ext cx="1681969" cy="759663"/>
              <a:chOff x="1594631" y="1107077"/>
              <a:chExt cx="1681969" cy="759663"/>
            </a:xfrm>
          </p:grpSpPr>
          <p:sp>
            <p:nvSpPr>
              <p:cNvPr id="43" name="Rectangle 42">
                <a:extLst>
                  <a:ext uri="{FF2B5EF4-FFF2-40B4-BE49-F238E27FC236}">
                    <a16:creationId xmlns:a16="http://schemas.microsoft.com/office/drawing/2014/main" id="{8CD26A87-5184-EF48-9AC7-CC90DED0C4D0}"/>
                  </a:ext>
                </a:extLst>
              </p:cNvPr>
              <p:cNvSpPr/>
              <p:nvPr/>
            </p:nvSpPr>
            <p:spPr>
              <a:xfrm>
                <a:off x="1594631" y="1107077"/>
                <a:ext cx="624782" cy="378211"/>
              </a:xfrm>
              <a:prstGeom prst="rect">
                <a:avLst/>
              </a:prstGeom>
              <a:solidFill>
                <a:schemeClr val="accent2">
                  <a:lumMod val="75000"/>
                </a:schemeClr>
              </a:solidFill>
              <a:ln w="25400" cap="flat" cmpd="sng" algn="ctr">
                <a:noFill/>
                <a:prstDash val="solid"/>
              </a:ln>
              <a:effectLst/>
            </p:spPr>
            <p:txBody>
              <a:bodyPr lIns="0" rIns="0" rtlCol="0" anchor="ctr"/>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OpenStack</a:t>
                </a:r>
                <a:endParaRPr lang="en-US" sz="900" kern="0" dirty="0">
                  <a:solidFill>
                    <a:prstClr val="white"/>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C8B31BEA-D013-9146-8500-0FD0E18F4033}"/>
                  </a:ext>
                </a:extLst>
              </p:cNvPr>
              <p:cNvSpPr/>
              <p:nvPr/>
            </p:nvSpPr>
            <p:spPr>
              <a:xfrm>
                <a:off x="2267547" y="1107077"/>
                <a:ext cx="475653" cy="378211"/>
              </a:xfrm>
              <a:prstGeom prst="rect">
                <a:avLst/>
              </a:prstGeom>
              <a:solidFill>
                <a:schemeClr val="accent2">
                  <a:lumMod val="75000"/>
                </a:schemeClr>
              </a:solidFill>
              <a:ln w="25400" cap="flat" cmpd="sng" algn="ctr">
                <a:noFill/>
                <a:prstDash val="solid"/>
              </a:ln>
              <a:effectLst/>
            </p:spPr>
            <p:txBody>
              <a:bodyPr lIns="0" rIns="0" rtlCol="0" anchor="ctr"/>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VMware</a:t>
                </a:r>
                <a:endParaRPr lang="en-US" sz="900" kern="0"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3AA03F72-6DB0-C242-9DC3-7AC1E26C704E}"/>
                  </a:ext>
                </a:extLst>
              </p:cNvPr>
              <p:cNvSpPr/>
              <p:nvPr/>
            </p:nvSpPr>
            <p:spPr>
              <a:xfrm>
                <a:off x="2871221" y="1107077"/>
                <a:ext cx="405379" cy="378211"/>
              </a:xfrm>
              <a:prstGeom prst="rect">
                <a:avLst/>
              </a:prstGeom>
              <a:solidFill>
                <a:schemeClr val="accent2">
                  <a:lumMod val="75000"/>
                </a:schemeClr>
              </a:solidFill>
              <a:ln w="25400" cap="flat" cmpd="sng" algn="ctr">
                <a:noFill/>
                <a:prstDash val="solid"/>
              </a:ln>
              <a:effectLst/>
            </p:spPr>
            <p:txBody>
              <a:bodyPr lIns="0" rIns="0" rtlCol="0" anchor="ctr"/>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Others</a:t>
                </a:r>
                <a:endParaRPr lang="en-US" sz="900" kern="0" dirty="0">
                  <a:solidFill>
                    <a:prstClr val="white"/>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560404B6-AD1E-8C49-BA8C-C40C3F66442E}"/>
                  </a:ext>
                </a:extLst>
              </p:cNvPr>
              <p:cNvSpPr>
                <a:spLocks/>
              </p:cNvSpPr>
              <p:nvPr/>
            </p:nvSpPr>
            <p:spPr>
              <a:xfrm>
                <a:off x="1634497" y="1561803"/>
                <a:ext cx="499103" cy="303300"/>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OpenStack</a:t>
                </a:r>
              </a:p>
              <a:p>
                <a:pPr algn="ctr" defTabSz="457189">
                  <a:defRPr/>
                </a:pPr>
                <a:r>
                  <a:rPr lang="en-US" sz="800" b="1" kern="0" dirty="0">
                    <a:solidFill>
                      <a:prstClr val="white"/>
                    </a:solidFill>
                    <a:latin typeface="Calibri"/>
                  </a:rPr>
                  <a:t>Plugin</a:t>
                </a:r>
              </a:p>
            </p:txBody>
          </p:sp>
          <p:sp>
            <p:nvSpPr>
              <p:cNvPr id="47" name="Rounded Rectangle 46">
                <a:extLst>
                  <a:ext uri="{FF2B5EF4-FFF2-40B4-BE49-F238E27FC236}">
                    <a16:creationId xmlns:a16="http://schemas.microsoft.com/office/drawing/2014/main" id="{027C497E-9F56-9643-BB49-54C2B2A32916}"/>
                  </a:ext>
                </a:extLst>
              </p:cNvPr>
              <p:cNvSpPr>
                <a:spLocks/>
              </p:cNvSpPr>
              <p:nvPr/>
            </p:nvSpPr>
            <p:spPr>
              <a:xfrm>
                <a:off x="2244097" y="1563440"/>
                <a:ext cx="499103" cy="303300"/>
              </a:xfrm>
              <a:prstGeom prst="roundRect">
                <a:avLst/>
              </a:prstGeom>
              <a:solidFill>
                <a:schemeClr val="tx1">
                  <a:lumMod val="50000"/>
                  <a:lumOff val="50000"/>
                </a:schemeClr>
              </a:solidFill>
              <a:ln w="12700" cap="flat" cmpd="sng" algn="ctr">
                <a:solidFill>
                  <a:srgbClr val="4BACC6"/>
                </a:solidFill>
                <a:prstDash val="sysDot"/>
              </a:ln>
              <a:effectLst/>
            </p:spPr>
            <p:txBody>
              <a:bodyPr lIns="0" rIns="0" rtlCol="0" anchor="ctr"/>
              <a:lstStyle/>
              <a:p>
                <a:pPr algn="ctr" defTabSz="457189">
                  <a:defRPr/>
                </a:pPr>
                <a:r>
                  <a:rPr lang="en-US" sz="800" b="1" kern="0" dirty="0">
                    <a:solidFill>
                      <a:prstClr val="white"/>
                    </a:solidFill>
                    <a:latin typeface="Calibri"/>
                  </a:rPr>
                  <a:t>VMware</a:t>
                </a:r>
              </a:p>
              <a:p>
                <a:pPr algn="ctr" defTabSz="457189">
                  <a:defRPr/>
                </a:pPr>
                <a:r>
                  <a:rPr lang="en-US" sz="800" b="1" kern="0" dirty="0">
                    <a:solidFill>
                      <a:prstClr val="white"/>
                    </a:solidFill>
                    <a:latin typeface="Calibri"/>
                  </a:rPr>
                  <a:t>Plugin</a:t>
                </a:r>
              </a:p>
            </p:txBody>
          </p:sp>
          <p:sp>
            <p:nvSpPr>
              <p:cNvPr id="48" name="Rounded Rectangle 47">
                <a:extLst>
                  <a:ext uri="{FF2B5EF4-FFF2-40B4-BE49-F238E27FC236}">
                    <a16:creationId xmlns:a16="http://schemas.microsoft.com/office/drawing/2014/main" id="{9ECCF495-B0AC-B445-809D-C909CD43F3A5}"/>
                  </a:ext>
                </a:extLst>
              </p:cNvPr>
              <p:cNvSpPr>
                <a:spLocks/>
              </p:cNvSpPr>
              <p:nvPr/>
            </p:nvSpPr>
            <p:spPr>
              <a:xfrm>
                <a:off x="2871220" y="1555182"/>
                <a:ext cx="405380" cy="303300"/>
              </a:xfrm>
              <a:prstGeom prst="roundRect">
                <a:avLst/>
              </a:prstGeom>
              <a:solidFill>
                <a:schemeClr val="bg2">
                  <a:lumMod val="50000"/>
                </a:schemeClr>
              </a:solidFill>
              <a:ln w="12700" cap="flat" cmpd="sng" algn="ctr">
                <a:solidFill>
                  <a:srgbClr val="4BACC6"/>
                </a:solidFill>
                <a:prstDash val="sysDot"/>
              </a:ln>
              <a:effectLst/>
            </p:spPr>
            <p:txBody>
              <a:bodyPr lIns="0" rIns="0" rtlCol="0" anchor="ctr"/>
              <a:lstStyle/>
              <a:p>
                <a:pPr algn="ctr" defTabSz="457189">
                  <a:defRPr/>
                </a:pPr>
                <a:r>
                  <a:rPr lang="en-US" sz="800" b="1" kern="0" dirty="0">
                    <a:solidFill>
                      <a:prstClr val="white"/>
                    </a:solidFill>
                    <a:latin typeface="Calibri"/>
                  </a:rPr>
                  <a:t>Other</a:t>
                </a:r>
              </a:p>
              <a:p>
                <a:pPr algn="ctr" defTabSz="457189">
                  <a:defRPr/>
                </a:pPr>
                <a:r>
                  <a:rPr lang="en-US" sz="800" b="1" kern="0" dirty="0">
                    <a:solidFill>
                      <a:prstClr val="white"/>
                    </a:solidFill>
                    <a:latin typeface="Calibri"/>
                  </a:rPr>
                  <a:t>Plugin</a:t>
                </a:r>
              </a:p>
            </p:txBody>
          </p:sp>
        </p:grpSp>
      </p:grpSp>
      <p:sp>
        <p:nvSpPr>
          <p:cNvPr id="49" name="Rectangle 48">
            <a:extLst>
              <a:ext uri="{FF2B5EF4-FFF2-40B4-BE49-F238E27FC236}">
                <a16:creationId xmlns:a16="http://schemas.microsoft.com/office/drawing/2014/main" id="{98DF9849-79E1-F54E-A457-C9F3D7AFED7A}"/>
              </a:ext>
            </a:extLst>
          </p:cNvPr>
          <p:cNvSpPr/>
          <p:nvPr/>
        </p:nvSpPr>
        <p:spPr>
          <a:xfrm>
            <a:off x="3287747" y="755251"/>
            <a:ext cx="612796" cy="287523"/>
          </a:xfrm>
          <a:prstGeom prst="rect">
            <a:avLst/>
          </a:prstGeom>
          <a:solidFill>
            <a:srgbClr val="4BACC6"/>
          </a:solidFill>
          <a:ln w="25400" cap="flat" cmpd="sng" algn="ctr">
            <a:noFill/>
            <a:prstDash val="solid"/>
          </a:ln>
          <a:effectLst/>
        </p:spPr>
        <p:txBody>
          <a:bodyPr lIns="0" rIns="0" rtlCol="0" anchor="ctr"/>
          <a:lstStyle/>
          <a:p>
            <a:pPr algn="ctr" defTabSz="914378">
              <a:defRPr/>
            </a:pPr>
            <a:r>
              <a:rPr lang="en-US" sz="800" b="1" kern="0" dirty="0">
                <a:solidFill>
                  <a:prstClr val="white"/>
                </a:solidFill>
                <a:latin typeface="Arial" panose="020B0604020202020204" pitchFamily="34" charset="0"/>
                <a:cs typeface="Arial" panose="020B0604020202020204" pitchFamily="34" charset="0"/>
              </a:rPr>
              <a:t>SODA Dashboard</a:t>
            </a:r>
          </a:p>
        </p:txBody>
      </p:sp>
      <p:cxnSp>
        <p:nvCxnSpPr>
          <p:cNvPr id="50" name="Elbow Connector 49">
            <a:extLst>
              <a:ext uri="{FF2B5EF4-FFF2-40B4-BE49-F238E27FC236}">
                <a16:creationId xmlns:a16="http://schemas.microsoft.com/office/drawing/2014/main" id="{4DA9BC28-07E0-3646-857D-E9EAED208AAB}"/>
              </a:ext>
            </a:extLst>
          </p:cNvPr>
          <p:cNvCxnSpPr>
            <a:cxnSpLocks/>
            <a:stCxn id="49" idx="2"/>
            <a:endCxn id="8" idx="0"/>
          </p:cNvCxnSpPr>
          <p:nvPr/>
        </p:nvCxnSpPr>
        <p:spPr>
          <a:xfrm rot="5400000">
            <a:off x="2726214" y="1120196"/>
            <a:ext cx="945355" cy="790509"/>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51" name="Curved Connector 50">
            <a:extLst>
              <a:ext uri="{FF2B5EF4-FFF2-40B4-BE49-F238E27FC236}">
                <a16:creationId xmlns:a16="http://schemas.microsoft.com/office/drawing/2014/main" id="{38CFA4E9-6E2B-4147-A219-76ADF82B07C5}"/>
              </a:ext>
            </a:extLst>
          </p:cNvPr>
          <p:cNvCxnSpPr>
            <a:cxnSpLocks/>
          </p:cNvCxnSpPr>
          <p:nvPr/>
        </p:nvCxnSpPr>
        <p:spPr>
          <a:xfrm rot="16200000" flipH="1">
            <a:off x="3235035" y="3005728"/>
            <a:ext cx="12700" cy="2397446"/>
          </a:xfrm>
          <a:prstGeom prst="curvedConnector3">
            <a:avLst>
              <a:gd name="adj1" fmla="val 1800000"/>
            </a:avLst>
          </a:prstGeom>
          <a:noFill/>
          <a:ln w="19050" cap="flat" cmpd="sng" algn="ctr">
            <a:solidFill>
              <a:srgbClr val="4BACC6">
                <a:shade val="95000"/>
                <a:satMod val="105000"/>
              </a:srgbClr>
            </a:solidFill>
            <a:prstDash val="sysDash"/>
            <a:headEnd type="triangle" w="med" len="med"/>
            <a:tailEnd type="triangle" w="med" len="med"/>
          </a:ln>
          <a:effectLst/>
        </p:spPr>
      </p:cxnSp>
      <p:grpSp>
        <p:nvGrpSpPr>
          <p:cNvPr id="52" name="Group 51">
            <a:extLst>
              <a:ext uri="{FF2B5EF4-FFF2-40B4-BE49-F238E27FC236}">
                <a16:creationId xmlns:a16="http://schemas.microsoft.com/office/drawing/2014/main" id="{875C37A3-7838-944C-AFD3-DF111261DDAB}"/>
              </a:ext>
            </a:extLst>
          </p:cNvPr>
          <p:cNvGrpSpPr/>
          <p:nvPr/>
        </p:nvGrpSpPr>
        <p:grpSpPr>
          <a:xfrm>
            <a:off x="660618" y="2647951"/>
            <a:ext cx="5053801" cy="2133791"/>
            <a:chOff x="660617" y="2647950"/>
            <a:chExt cx="5053801" cy="2133791"/>
          </a:xfrm>
        </p:grpSpPr>
        <p:cxnSp>
          <p:nvCxnSpPr>
            <p:cNvPr id="53" name="Curved Connector 52">
              <a:extLst>
                <a:ext uri="{FF2B5EF4-FFF2-40B4-BE49-F238E27FC236}">
                  <a16:creationId xmlns:a16="http://schemas.microsoft.com/office/drawing/2014/main" id="{0AB0BA98-DBF5-E045-9183-4CC3E4542340}"/>
                </a:ext>
              </a:extLst>
            </p:cNvPr>
            <p:cNvCxnSpPr>
              <a:cxnSpLocks/>
              <a:stCxn id="27" idx="3"/>
              <a:endCxn id="78" idx="2"/>
            </p:cNvCxnSpPr>
            <p:nvPr/>
          </p:nvCxnSpPr>
          <p:spPr>
            <a:xfrm rot="5400000" flipH="1" flipV="1">
              <a:off x="2590538" y="718029"/>
              <a:ext cx="1193959" cy="5053801"/>
            </a:xfrm>
            <a:prstGeom prst="curvedConnector3">
              <a:avLst>
                <a:gd name="adj1" fmla="val -74347"/>
              </a:avLst>
            </a:prstGeom>
            <a:noFill/>
            <a:ln w="19050" cap="flat" cmpd="sng" algn="ctr">
              <a:solidFill>
                <a:srgbClr val="4BACC6">
                  <a:shade val="95000"/>
                  <a:satMod val="105000"/>
                </a:srgbClr>
              </a:solidFill>
              <a:prstDash val="sysDash"/>
              <a:headEnd type="triangle" w="med" len="med"/>
              <a:tailEnd type="triangle" w="med" len="med"/>
            </a:ln>
            <a:effectLst/>
          </p:spPr>
        </p:cxnSp>
        <p:sp>
          <p:nvSpPr>
            <p:cNvPr id="54" name="TextBox 53">
              <a:extLst>
                <a:ext uri="{FF2B5EF4-FFF2-40B4-BE49-F238E27FC236}">
                  <a16:creationId xmlns:a16="http://schemas.microsoft.com/office/drawing/2014/main" id="{6B39B0D6-CB8C-7945-8E58-DE763E786A21}"/>
                </a:ext>
              </a:extLst>
            </p:cNvPr>
            <p:cNvSpPr txBox="1"/>
            <p:nvPr/>
          </p:nvSpPr>
          <p:spPr>
            <a:xfrm>
              <a:off x="2519144" y="4550909"/>
              <a:ext cx="2242922" cy="230832"/>
            </a:xfrm>
            <a:prstGeom prst="rect">
              <a:avLst/>
            </a:prstGeom>
            <a:noFill/>
          </p:spPr>
          <p:txBody>
            <a:bodyPr wrap="none" rtlCol="0">
              <a:spAutoFit/>
            </a:bodyPr>
            <a:lstStyle/>
            <a:p>
              <a:pPr defTabSz="457189">
                <a:defRPr/>
              </a:pPr>
              <a:r>
                <a:rPr lang="en-US" sz="900" b="1" kern="0" dirty="0">
                  <a:solidFill>
                    <a:prstClr val="white"/>
                  </a:solidFill>
                  <a:latin typeface="Arial" panose="020B0604020202020204" pitchFamily="34" charset="0"/>
                  <a:cs typeface="Arial" panose="020B0604020202020204" pitchFamily="34" charset="0"/>
                </a:rPr>
                <a:t>Cloud snapshot, migration, tiering, …</a:t>
              </a:r>
            </a:p>
          </p:txBody>
        </p:sp>
      </p:grpSp>
      <p:cxnSp>
        <p:nvCxnSpPr>
          <p:cNvPr id="55" name="Curved Connector 54">
            <a:extLst>
              <a:ext uri="{FF2B5EF4-FFF2-40B4-BE49-F238E27FC236}">
                <a16:creationId xmlns:a16="http://schemas.microsoft.com/office/drawing/2014/main" id="{54119127-43F3-9B48-9B99-1DEA354B6C3E}"/>
              </a:ext>
            </a:extLst>
          </p:cNvPr>
          <p:cNvCxnSpPr>
            <a:cxnSpLocks/>
            <a:stCxn id="6" idx="2"/>
            <a:endCxn id="15" idx="2"/>
          </p:cNvCxnSpPr>
          <p:nvPr/>
        </p:nvCxnSpPr>
        <p:spPr>
          <a:xfrm rot="16200000" flipH="1">
            <a:off x="3082595" y="3884271"/>
            <a:ext cx="12700" cy="627658"/>
          </a:xfrm>
          <a:prstGeom prst="curvedConnector3">
            <a:avLst>
              <a:gd name="adj1" fmla="val 1800000"/>
            </a:avLst>
          </a:prstGeom>
          <a:noFill/>
          <a:ln w="19050" cap="flat" cmpd="sng" algn="ctr">
            <a:solidFill>
              <a:srgbClr val="4BACC6">
                <a:shade val="95000"/>
                <a:satMod val="105000"/>
              </a:srgbClr>
            </a:solidFill>
            <a:prstDash val="sysDash"/>
            <a:headEnd type="triangle" w="med" len="med"/>
            <a:tailEnd type="triangle" w="med" len="med"/>
          </a:ln>
          <a:effectLst/>
        </p:spPr>
      </p:cxnSp>
      <p:sp>
        <p:nvSpPr>
          <p:cNvPr id="56" name="TextBox 55">
            <a:extLst>
              <a:ext uri="{FF2B5EF4-FFF2-40B4-BE49-F238E27FC236}">
                <a16:creationId xmlns:a16="http://schemas.microsoft.com/office/drawing/2014/main" id="{E15434A9-5B52-D74E-ABA9-0CE541B3CDA4}"/>
              </a:ext>
            </a:extLst>
          </p:cNvPr>
          <p:cNvSpPr txBox="1"/>
          <p:nvPr/>
        </p:nvSpPr>
        <p:spPr>
          <a:xfrm>
            <a:off x="2366887" y="4210801"/>
            <a:ext cx="1819729" cy="230832"/>
          </a:xfrm>
          <a:prstGeom prst="rect">
            <a:avLst/>
          </a:prstGeom>
          <a:noFill/>
        </p:spPr>
        <p:txBody>
          <a:bodyPr wrap="none" rtlCol="0">
            <a:spAutoFit/>
          </a:bodyPr>
          <a:lstStyle/>
          <a:p>
            <a:pPr defTabSz="457189"/>
            <a:r>
              <a:rPr lang="en-US" sz="900" b="1" dirty="0">
                <a:solidFill>
                  <a:prstClr val="white"/>
                </a:solidFill>
                <a:latin typeface="Arial" panose="020B0604020202020204" pitchFamily="34" charset="0"/>
                <a:cs typeface="Arial" panose="020B0604020202020204" pitchFamily="34" charset="0"/>
              </a:rPr>
              <a:t>Data replication, migration, …</a:t>
            </a:r>
          </a:p>
        </p:txBody>
      </p:sp>
      <p:sp>
        <p:nvSpPr>
          <p:cNvPr id="57" name="Rounded Rectangle 56">
            <a:extLst>
              <a:ext uri="{FF2B5EF4-FFF2-40B4-BE49-F238E27FC236}">
                <a16:creationId xmlns:a16="http://schemas.microsoft.com/office/drawing/2014/main" id="{4D420443-9E1F-3C49-870D-5C872BA11221}"/>
              </a:ext>
            </a:extLst>
          </p:cNvPr>
          <p:cNvSpPr>
            <a:spLocks/>
          </p:cNvSpPr>
          <p:nvPr/>
        </p:nvSpPr>
        <p:spPr>
          <a:xfrm>
            <a:off x="2382692" y="2942346"/>
            <a:ext cx="358023" cy="131627"/>
          </a:xfrm>
          <a:prstGeom prst="roundRect">
            <a:avLst/>
          </a:prstGeom>
          <a:solidFill>
            <a:srgbClr val="74BAC9"/>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Manila</a:t>
            </a:r>
          </a:p>
        </p:txBody>
      </p:sp>
      <p:sp>
        <p:nvSpPr>
          <p:cNvPr id="58" name="Rounded Rectangle 57">
            <a:extLst>
              <a:ext uri="{FF2B5EF4-FFF2-40B4-BE49-F238E27FC236}">
                <a16:creationId xmlns:a16="http://schemas.microsoft.com/office/drawing/2014/main" id="{8F08955F-0C0E-4D43-989E-DBEFC967C43B}"/>
              </a:ext>
            </a:extLst>
          </p:cNvPr>
          <p:cNvSpPr>
            <a:spLocks/>
          </p:cNvSpPr>
          <p:nvPr/>
        </p:nvSpPr>
        <p:spPr>
          <a:xfrm>
            <a:off x="1981201" y="2942346"/>
            <a:ext cx="358023" cy="131627"/>
          </a:xfrm>
          <a:prstGeom prst="roundRect">
            <a:avLst/>
          </a:prstGeom>
          <a:solidFill>
            <a:srgbClr val="74BAC9"/>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Cinder</a:t>
            </a:r>
          </a:p>
        </p:txBody>
      </p:sp>
      <p:sp>
        <p:nvSpPr>
          <p:cNvPr id="59" name="Rounded Rectangle 58">
            <a:extLst>
              <a:ext uri="{FF2B5EF4-FFF2-40B4-BE49-F238E27FC236}">
                <a16:creationId xmlns:a16="http://schemas.microsoft.com/office/drawing/2014/main" id="{434A8EB8-B864-A744-B6F0-6FDD3C8F381D}"/>
              </a:ext>
            </a:extLst>
          </p:cNvPr>
          <p:cNvSpPr>
            <a:spLocks/>
          </p:cNvSpPr>
          <p:nvPr/>
        </p:nvSpPr>
        <p:spPr>
          <a:xfrm>
            <a:off x="2784183" y="2942346"/>
            <a:ext cx="492544" cy="131627"/>
          </a:xfrm>
          <a:prstGeom prst="roundRect">
            <a:avLst/>
          </a:prstGeom>
          <a:solidFill>
            <a:srgbClr val="74BAC9"/>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Swordfish</a:t>
            </a:r>
          </a:p>
        </p:txBody>
      </p:sp>
      <p:sp>
        <p:nvSpPr>
          <p:cNvPr id="60" name="Rounded Rectangle 59">
            <a:extLst>
              <a:ext uri="{FF2B5EF4-FFF2-40B4-BE49-F238E27FC236}">
                <a16:creationId xmlns:a16="http://schemas.microsoft.com/office/drawing/2014/main" id="{AD0D1514-9A00-794E-9167-5F1D120EEA0A}"/>
              </a:ext>
            </a:extLst>
          </p:cNvPr>
          <p:cNvSpPr>
            <a:spLocks/>
          </p:cNvSpPr>
          <p:nvPr/>
        </p:nvSpPr>
        <p:spPr>
          <a:xfrm>
            <a:off x="3320195" y="2942346"/>
            <a:ext cx="358023" cy="131627"/>
          </a:xfrm>
          <a:prstGeom prst="roundRect">
            <a:avLst/>
          </a:prstGeom>
          <a:solidFill>
            <a:srgbClr val="74BAC9"/>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Ceph</a:t>
            </a:r>
          </a:p>
        </p:txBody>
      </p:sp>
      <p:grpSp>
        <p:nvGrpSpPr>
          <p:cNvPr id="61" name="Group 60">
            <a:extLst>
              <a:ext uri="{FF2B5EF4-FFF2-40B4-BE49-F238E27FC236}">
                <a16:creationId xmlns:a16="http://schemas.microsoft.com/office/drawing/2014/main" id="{9E4D739A-4EB3-D445-B83C-E05415DC4F80}"/>
              </a:ext>
            </a:extLst>
          </p:cNvPr>
          <p:cNvGrpSpPr/>
          <p:nvPr/>
        </p:nvGrpSpPr>
        <p:grpSpPr>
          <a:xfrm>
            <a:off x="3753427" y="1105089"/>
            <a:ext cx="1580108" cy="1497340"/>
            <a:chOff x="3753426" y="1105089"/>
            <a:chExt cx="1580108" cy="1497340"/>
          </a:xfrm>
        </p:grpSpPr>
        <p:sp>
          <p:nvSpPr>
            <p:cNvPr id="62" name="Rectangle 61">
              <a:extLst>
                <a:ext uri="{FF2B5EF4-FFF2-40B4-BE49-F238E27FC236}">
                  <a16:creationId xmlns:a16="http://schemas.microsoft.com/office/drawing/2014/main" id="{7BFA006E-E9B2-BB4F-9852-E5815B7D1300}"/>
                </a:ext>
              </a:extLst>
            </p:cNvPr>
            <p:cNvSpPr/>
            <p:nvPr/>
          </p:nvSpPr>
          <p:spPr>
            <a:xfrm>
              <a:off x="3879638" y="1399435"/>
              <a:ext cx="1453896" cy="256032"/>
            </a:xfrm>
            <a:prstGeom prst="rect">
              <a:avLst/>
            </a:prstGeom>
            <a:solidFill>
              <a:srgbClr val="64AAC3"/>
            </a:solidFill>
            <a:ln w="25400" cap="flat" cmpd="sng" algn="ctr">
              <a:noFill/>
              <a:prstDash val="solid"/>
            </a:ln>
            <a:effectLst/>
          </p:spPr>
          <p:txBody>
            <a:bodyPr lIns="0" rIns="0" rtlCol="0" anchor="ctr"/>
            <a:lstStyle/>
            <a:p>
              <a:pPr algn="ctr" defTabSz="914378">
                <a:defRPr/>
              </a:pPr>
              <a:r>
                <a:rPr lang="en-US" sz="800" b="1" kern="0" dirty="0">
                  <a:solidFill>
                    <a:prstClr val="white"/>
                  </a:solidFill>
                  <a:latin typeface="Arial" panose="020B0604020202020204" pitchFamily="34" charset="0"/>
                  <a:cs typeface="Arial" panose="020B0604020202020204" pitchFamily="34" charset="0"/>
                </a:rPr>
                <a:t>Automation &amp; Orchestration</a:t>
              </a:r>
            </a:p>
          </p:txBody>
        </p:sp>
        <p:sp>
          <p:nvSpPr>
            <p:cNvPr id="63" name="Rectangle 62">
              <a:extLst>
                <a:ext uri="{FF2B5EF4-FFF2-40B4-BE49-F238E27FC236}">
                  <a16:creationId xmlns:a16="http://schemas.microsoft.com/office/drawing/2014/main" id="{36073A75-9711-9C46-9B55-0E37E35CE0FE}"/>
                </a:ext>
              </a:extLst>
            </p:cNvPr>
            <p:cNvSpPr/>
            <p:nvPr/>
          </p:nvSpPr>
          <p:spPr>
            <a:xfrm>
              <a:off x="3879638" y="1105089"/>
              <a:ext cx="1453896" cy="256032"/>
            </a:xfrm>
            <a:prstGeom prst="rect">
              <a:avLst/>
            </a:prstGeom>
            <a:solidFill>
              <a:srgbClr val="64AAC3"/>
            </a:solidFill>
            <a:ln w="25400" cap="flat" cmpd="sng" algn="ctr">
              <a:noFill/>
              <a:prstDash val="solid"/>
            </a:ln>
            <a:effectLst/>
          </p:spPr>
          <p:txBody>
            <a:bodyPr lIns="0" rIns="0" rtlCol="0" anchor="ctr"/>
            <a:lstStyle/>
            <a:p>
              <a:pPr algn="ctr" defTabSz="914378">
                <a:defRPr/>
              </a:pPr>
              <a:r>
                <a:rPr lang="en-US" sz="800" b="1" kern="0" dirty="0">
                  <a:solidFill>
                    <a:prstClr val="white"/>
                  </a:solidFill>
                  <a:latin typeface="Arial" panose="020B0604020202020204" pitchFamily="34" charset="0"/>
                  <a:cs typeface="Arial" panose="020B0604020202020204" pitchFamily="34" charset="0"/>
                </a:rPr>
                <a:t>Intelligence</a:t>
              </a:r>
            </a:p>
          </p:txBody>
        </p:sp>
        <p:sp>
          <p:nvSpPr>
            <p:cNvPr id="64" name="Rectangle 63">
              <a:extLst>
                <a:ext uri="{FF2B5EF4-FFF2-40B4-BE49-F238E27FC236}">
                  <a16:creationId xmlns:a16="http://schemas.microsoft.com/office/drawing/2014/main" id="{B70A5FDD-408A-E841-8CD3-BFE5B600D411}"/>
                </a:ext>
              </a:extLst>
            </p:cNvPr>
            <p:cNvSpPr/>
            <p:nvPr/>
          </p:nvSpPr>
          <p:spPr>
            <a:xfrm>
              <a:off x="3879638" y="1693781"/>
              <a:ext cx="1453896" cy="256032"/>
            </a:xfrm>
            <a:prstGeom prst="rect">
              <a:avLst/>
            </a:prstGeom>
            <a:solidFill>
              <a:srgbClr val="64AAC3"/>
            </a:solidFill>
            <a:ln w="25400" cap="flat" cmpd="sng" algn="ctr">
              <a:noFill/>
              <a:prstDash val="solid"/>
            </a:ln>
            <a:effectLst/>
          </p:spPr>
          <p:txBody>
            <a:bodyPr lIns="0" rIns="0" rtlCol="0" anchor="ctr"/>
            <a:lstStyle/>
            <a:p>
              <a:pPr algn="ctr" defTabSz="914378">
                <a:defRPr/>
              </a:pPr>
              <a:r>
                <a:rPr lang="en-US" sz="800" b="1" kern="0" dirty="0">
                  <a:solidFill>
                    <a:prstClr val="white"/>
                  </a:solidFill>
                  <a:latin typeface="Arial" panose="020B0604020202020204" pitchFamily="34" charset="0"/>
                  <a:cs typeface="Arial" panose="020B0604020202020204" pitchFamily="34" charset="0"/>
                </a:rPr>
                <a:t>Telemetry</a:t>
              </a:r>
            </a:p>
          </p:txBody>
        </p:sp>
        <p:cxnSp>
          <p:nvCxnSpPr>
            <p:cNvPr id="65" name="Elbow Connector 64">
              <a:extLst>
                <a:ext uri="{FF2B5EF4-FFF2-40B4-BE49-F238E27FC236}">
                  <a16:creationId xmlns:a16="http://schemas.microsoft.com/office/drawing/2014/main" id="{5F09C7CC-6CDF-7445-B5B2-2E2CEAA2685B}"/>
                </a:ext>
              </a:extLst>
            </p:cNvPr>
            <p:cNvCxnSpPr>
              <a:cxnSpLocks/>
            </p:cNvCxnSpPr>
            <p:nvPr/>
          </p:nvCxnSpPr>
          <p:spPr>
            <a:xfrm rot="10800000" flipV="1">
              <a:off x="3753426" y="1233105"/>
              <a:ext cx="126213" cy="1369324"/>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66" name="Elbow Connector 65">
              <a:extLst>
                <a:ext uri="{FF2B5EF4-FFF2-40B4-BE49-F238E27FC236}">
                  <a16:creationId xmlns:a16="http://schemas.microsoft.com/office/drawing/2014/main" id="{C5AC2422-5475-204A-AA45-D44A2729606C}"/>
                </a:ext>
              </a:extLst>
            </p:cNvPr>
            <p:cNvCxnSpPr>
              <a:cxnSpLocks/>
            </p:cNvCxnSpPr>
            <p:nvPr/>
          </p:nvCxnSpPr>
          <p:spPr>
            <a:xfrm rot="10800000" flipV="1">
              <a:off x="3753426" y="1527451"/>
              <a:ext cx="126213" cy="1074978"/>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cxnSp>
          <p:nvCxnSpPr>
            <p:cNvPr id="67" name="Elbow Connector 66">
              <a:extLst>
                <a:ext uri="{FF2B5EF4-FFF2-40B4-BE49-F238E27FC236}">
                  <a16:creationId xmlns:a16="http://schemas.microsoft.com/office/drawing/2014/main" id="{61D4B987-A954-8146-B695-521B3F3C23E7}"/>
                </a:ext>
              </a:extLst>
            </p:cNvPr>
            <p:cNvCxnSpPr>
              <a:cxnSpLocks/>
            </p:cNvCxnSpPr>
            <p:nvPr/>
          </p:nvCxnSpPr>
          <p:spPr>
            <a:xfrm rot="10800000" flipV="1">
              <a:off x="3753426" y="1821797"/>
              <a:ext cx="126213" cy="780632"/>
            </a:xfrm>
            <a:prstGeom prst="bentConnector3">
              <a:avLst>
                <a:gd name="adj1" fmla="val 50000"/>
              </a:avLst>
            </a:prstGeom>
            <a:noFill/>
            <a:ln w="9525" cap="flat" cmpd="sng" algn="ctr">
              <a:solidFill>
                <a:sysClr val="window" lastClr="FFFFFF"/>
              </a:solidFill>
              <a:prstDash val="solid"/>
              <a:headEnd type="none" w="med" len="med"/>
              <a:tailEnd type="none" w="med" len="med"/>
            </a:ln>
            <a:effectLst/>
          </p:spPr>
        </p:cxnSp>
      </p:grpSp>
      <p:grpSp>
        <p:nvGrpSpPr>
          <p:cNvPr id="68" name="Group 67">
            <a:extLst>
              <a:ext uri="{FF2B5EF4-FFF2-40B4-BE49-F238E27FC236}">
                <a16:creationId xmlns:a16="http://schemas.microsoft.com/office/drawing/2014/main" id="{5E22FB59-F9B7-A245-95BF-8E1CE475B362}"/>
              </a:ext>
            </a:extLst>
          </p:cNvPr>
          <p:cNvGrpSpPr/>
          <p:nvPr/>
        </p:nvGrpSpPr>
        <p:grpSpPr>
          <a:xfrm>
            <a:off x="3753425" y="1988128"/>
            <a:ext cx="2254364" cy="1606644"/>
            <a:chOff x="3753425" y="1988128"/>
            <a:chExt cx="2254364" cy="1606644"/>
          </a:xfrm>
        </p:grpSpPr>
        <p:grpSp>
          <p:nvGrpSpPr>
            <p:cNvPr id="69" name="Group 68">
              <a:extLst>
                <a:ext uri="{FF2B5EF4-FFF2-40B4-BE49-F238E27FC236}">
                  <a16:creationId xmlns:a16="http://schemas.microsoft.com/office/drawing/2014/main" id="{11E4C345-8ACE-B040-B599-7FF1233BFC5B}"/>
                </a:ext>
              </a:extLst>
            </p:cNvPr>
            <p:cNvGrpSpPr/>
            <p:nvPr/>
          </p:nvGrpSpPr>
          <p:grpSpPr>
            <a:xfrm>
              <a:off x="3753425" y="1988128"/>
              <a:ext cx="2254364" cy="1458220"/>
              <a:chOff x="3753425" y="1988128"/>
              <a:chExt cx="2254364" cy="1458220"/>
            </a:xfrm>
          </p:grpSpPr>
          <p:sp>
            <p:nvSpPr>
              <p:cNvPr id="71" name="Rectangle 70">
                <a:extLst>
                  <a:ext uri="{FF2B5EF4-FFF2-40B4-BE49-F238E27FC236}">
                    <a16:creationId xmlns:a16="http://schemas.microsoft.com/office/drawing/2014/main" id="{C41609ED-9C5D-F14C-B797-7D0A8D621985}"/>
                  </a:ext>
                </a:extLst>
              </p:cNvPr>
              <p:cNvSpPr/>
              <p:nvPr/>
            </p:nvSpPr>
            <p:spPr>
              <a:xfrm>
                <a:off x="3883497" y="1988128"/>
                <a:ext cx="1450038" cy="1228601"/>
              </a:xfrm>
              <a:prstGeom prst="rect">
                <a:avLst/>
              </a:prstGeom>
              <a:solidFill>
                <a:srgbClr val="4BACC6"/>
              </a:solidFill>
              <a:ln w="25400" cap="flat" cmpd="sng" algn="ctr">
                <a:noFill/>
                <a:prstDash val="solid"/>
              </a:ln>
              <a:effectLst/>
            </p:spPr>
            <p:txBody>
              <a:bodyPr rtlCol="0" anchor="t"/>
              <a:lstStyle/>
              <a:p>
                <a:pPr algn="ctr" defTabSz="914378">
                  <a:defRPr/>
                </a:pPr>
                <a:r>
                  <a:rPr lang="en-US" sz="900" b="1" kern="0" dirty="0">
                    <a:solidFill>
                      <a:prstClr val="white"/>
                    </a:solidFill>
                    <a:latin typeface="Arial" panose="020B0604020202020204" pitchFamily="34" charset="0"/>
                    <a:cs typeface="Arial" panose="020B0604020202020204" pitchFamily="34" charset="0"/>
                  </a:rPr>
                  <a:t>SODA </a:t>
                </a:r>
                <a:r>
                  <a:rPr lang="en-US" sz="900" b="1" kern="0" dirty="0" err="1">
                    <a:solidFill>
                      <a:prstClr val="white"/>
                    </a:solidFill>
                    <a:latin typeface="Arial" panose="020B0604020202020204" pitchFamily="34" charset="0"/>
                    <a:cs typeface="Arial" panose="020B0604020202020204" pitchFamily="34" charset="0"/>
                  </a:rPr>
                  <a:t>Multicloud</a:t>
                </a:r>
                <a:endParaRPr lang="en-US" sz="900" b="1" kern="0" dirty="0">
                  <a:solidFill>
                    <a:prstClr val="white"/>
                  </a:solidFill>
                  <a:latin typeface="Arial" panose="020B0604020202020204" pitchFamily="34" charset="0"/>
                  <a:cs typeface="Arial" panose="020B0604020202020204" pitchFamily="34" charset="0"/>
                </a:endParaRPr>
              </a:p>
            </p:txBody>
          </p:sp>
          <p:sp>
            <p:nvSpPr>
              <p:cNvPr id="72" name="Rounded Rectangle 71">
                <a:extLst>
                  <a:ext uri="{FF2B5EF4-FFF2-40B4-BE49-F238E27FC236}">
                    <a16:creationId xmlns:a16="http://schemas.microsoft.com/office/drawing/2014/main" id="{EA30EE4C-2D67-9C45-BAF2-29D78F759562}"/>
                  </a:ext>
                </a:extLst>
              </p:cNvPr>
              <p:cNvSpPr>
                <a:spLocks/>
              </p:cNvSpPr>
              <p:nvPr/>
            </p:nvSpPr>
            <p:spPr>
              <a:xfrm>
                <a:off x="3965596" y="2232224"/>
                <a:ext cx="588301" cy="912613"/>
              </a:xfrm>
              <a:prstGeom prst="roundRect">
                <a:avLst/>
              </a:prstGeom>
              <a:solidFill>
                <a:srgbClr val="4BACC6">
                  <a:lumMod val="60000"/>
                  <a:lumOff val="40000"/>
                </a:srgbClr>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Multi-Cloud </a:t>
                </a:r>
              </a:p>
              <a:p>
                <a:pPr algn="ctr" defTabSz="457189">
                  <a:defRPr/>
                </a:pPr>
                <a:r>
                  <a:rPr lang="en-US" sz="800" b="1" kern="0" dirty="0">
                    <a:solidFill>
                      <a:prstClr val="white"/>
                    </a:solidFill>
                    <a:latin typeface="Calibri"/>
                  </a:rPr>
                  <a:t>Data Controller</a:t>
                </a:r>
              </a:p>
            </p:txBody>
          </p:sp>
          <p:sp>
            <p:nvSpPr>
              <p:cNvPr id="73" name="Rounded Rectangle 72">
                <a:extLst>
                  <a:ext uri="{FF2B5EF4-FFF2-40B4-BE49-F238E27FC236}">
                    <a16:creationId xmlns:a16="http://schemas.microsoft.com/office/drawing/2014/main" id="{9F6034DF-CB5A-DC4E-8029-EBA9E64B08EB}"/>
                  </a:ext>
                </a:extLst>
              </p:cNvPr>
              <p:cNvSpPr>
                <a:spLocks/>
              </p:cNvSpPr>
              <p:nvPr/>
            </p:nvSpPr>
            <p:spPr>
              <a:xfrm>
                <a:off x="4617155" y="2232224"/>
                <a:ext cx="600152" cy="912613"/>
              </a:xfrm>
              <a:prstGeom prst="roundRect">
                <a:avLst/>
              </a:prstGeom>
              <a:solidFill>
                <a:srgbClr val="4BACC6">
                  <a:lumMod val="60000"/>
                  <a:lumOff val="40000"/>
                </a:srgbClr>
              </a:solidFill>
              <a:ln w="12700" cap="flat" cmpd="sng" algn="ctr">
                <a:noFill/>
                <a:prstDash val="solid"/>
              </a:ln>
              <a:effectLst/>
            </p:spPr>
            <p:txBody>
              <a:bodyPr lIns="0" tIns="9144" rIns="0" bIns="9144" rtlCol="0" anchor="t"/>
              <a:lstStyle/>
              <a:p>
                <a:pPr algn="ctr" defTabSz="457189">
                  <a:defRPr/>
                </a:pPr>
                <a:r>
                  <a:rPr lang="en-US" sz="800" b="1" kern="0" dirty="0">
                    <a:solidFill>
                      <a:prstClr val="white"/>
                    </a:solidFill>
                    <a:latin typeface="Calibri"/>
                  </a:rPr>
                  <a:t>Cloud Dock</a:t>
                </a:r>
              </a:p>
            </p:txBody>
          </p:sp>
          <p:sp>
            <p:nvSpPr>
              <p:cNvPr id="74" name="Rounded Rectangle 73">
                <a:extLst>
                  <a:ext uri="{FF2B5EF4-FFF2-40B4-BE49-F238E27FC236}">
                    <a16:creationId xmlns:a16="http://schemas.microsoft.com/office/drawing/2014/main" id="{54C0F88A-9837-6740-80B9-748981683B07}"/>
                  </a:ext>
                </a:extLst>
              </p:cNvPr>
              <p:cNvSpPr>
                <a:spLocks/>
              </p:cNvSpPr>
              <p:nvPr/>
            </p:nvSpPr>
            <p:spPr>
              <a:xfrm>
                <a:off x="4738219" y="2387320"/>
                <a:ext cx="358023" cy="131627"/>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AWS</a:t>
                </a:r>
              </a:p>
            </p:txBody>
          </p:sp>
          <p:sp>
            <p:nvSpPr>
              <p:cNvPr id="75" name="Rounded Rectangle 74">
                <a:extLst>
                  <a:ext uri="{FF2B5EF4-FFF2-40B4-BE49-F238E27FC236}">
                    <a16:creationId xmlns:a16="http://schemas.microsoft.com/office/drawing/2014/main" id="{A82C9E10-620F-E940-B379-0746D8F03494}"/>
                  </a:ext>
                </a:extLst>
              </p:cNvPr>
              <p:cNvSpPr>
                <a:spLocks/>
              </p:cNvSpPr>
              <p:nvPr/>
            </p:nvSpPr>
            <p:spPr>
              <a:xfrm>
                <a:off x="4747377" y="2973523"/>
                <a:ext cx="358023" cy="131627"/>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Ceph S3</a:t>
                </a:r>
              </a:p>
            </p:txBody>
          </p:sp>
          <p:sp>
            <p:nvSpPr>
              <p:cNvPr id="76" name="Rounded Rectangle 75">
                <a:extLst>
                  <a:ext uri="{FF2B5EF4-FFF2-40B4-BE49-F238E27FC236}">
                    <a16:creationId xmlns:a16="http://schemas.microsoft.com/office/drawing/2014/main" id="{C26FA223-816F-3B4A-B744-20AEB8DB1EE5}"/>
                  </a:ext>
                </a:extLst>
              </p:cNvPr>
              <p:cNvSpPr>
                <a:spLocks/>
              </p:cNvSpPr>
              <p:nvPr/>
            </p:nvSpPr>
            <p:spPr>
              <a:xfrm>
                <a:off x="4747377" y="2533871"/>
                <a:ext cx="358023" cy="131627"/>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Azure</a:t>
                </a:r>
              </a:p>
            </p:txBody>
          </p:sp>
          <p:pic>
            <p:nvPicPr>
              <p:cNvPr id="77" name="Picture 76">
                <a:extLst>
                  <a:ext uri="{FF2B5EF4-FFF2-40B4-BE49-F238E27FC236}">
                    <a16:creationId xmlns:a16="http://schemas.microsoft.com/office/drawing/2014/main" id="{AF7FA5AB-70E9-8F4E-BAFE-1A4AA3FD76CD}"/>
                  </a:ext>
                </a:extLst>
              </p:cNvPr>
              <p:cNvPicPr>
                <a:picLocks noChangeAspect="1"/>
              </p:cNvPicPr>
              <p:nvPr/>
            </p:nvPicPr>
            <p:blipFill>
              <a:blip r:embed="rId2" cstate="hqprint">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72638" y="2190750"/>
                <a:ext cx="336214" cy="201168"/>
              </a:xfrm>
              <a:prstGeom prst="rect">
                <a:avLst/>
              </a:prstGeom>
            </p:spPr>
          </p:pic>
          <p:pic>
            <p:nvPicPr>
              <p:cNvPr id="78" name="Picture 77">
                <a:extLst>
                  <a:ext uri="{FF2B5EF4-FFF2-40B4-BE49-F238E27FC236}">
                    <a16:creationId xmlns:a16="http://schemas.microsoft.com/office/drawing/2014/main" id="{13E057B1-1330-6A4E-BCDD-F9ABC43F3A3B}"/>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9688" b="90000" l="2594" r="97877">
                            <a14:foregroundMark x1="10613" y1="48438" x2="10613" y2="48438"/>
                            <a14:foregroundMark x1="52830" y1="49063" x2="52830" y2="49063"/>
                            <a14:foregroundMark x1="60613" y1="48438" x2="60613" y2="48438"/>
                            <a14:foregroundMark x1="69340" y1="54688" x2="69340" y2="54688"/>
                            <a14:foregroundMark x1="80660" y1="45313" x2="80660" y2="45313"/>
                            <a14:foregroundMark x1="87500" y1="49063" x2="87500" y2="49063"/>
                          </a14:backgroundRemoval>
                        </a14:imgEffect>
                        <a14:imgEffect>
                          <a14:brightnessContrast bright="40000"/>
                        </a14:imgEffect>
                      </a14:imgLayer>
                    </a14:imgProps>
                  </a:ext>
                  <a:ext uri="{28A0092B-C50C-407E-A947-70E740481C1C}">
                    <a14:useLocalDpi xmlns:a14="http://schemas.microsoft.com/office/drawing/2010/main"/>
                  </a:ext>
                </a:extLst>
              </a:blip>
              <a:srcRect t="27089" b="31612"/>
              <a:stretch/>
            </p:blipFill>
            <p:spPr>
              <a:xfrm>
                <a:off x="5421048" y="2465070"/>
                <a:ext cx="586741" cy="182880"/>
              </a:xfrm>
              <a:prstGeom prst="rect">
                <a:avLst/>
              </a:prstGeom>
            </p:spPr>
          </p:pic>
          <p:cxnSp>
            <p:nvCxnSpPr>
              <p:cNvPr id="79" name="Straight Connector 78">
                <a:extLst>
                  <a:ext uri="{FF2B5EF4-FFF2-40B4-BE49-F238E27FC236}">
                    <a16:creationId xmlns:a16="http://schemas.microsoft.com/office/drawing/2014/main" id="{D95FC051-C2C4-2346-8474-E767BDC2C255}"/>
                  </a:ext>
                </a:extLst>
              </p:cNvPr>
              <p:cNvCxnSpPr>
                <a:cxnSpLocks/>
                <a:stCxn id="77" idx="1"/>
                <a:endCxn id="74" idx="3"/>
              </p:cNvCxnSpPr>
              <p:nvPr/>
            </p:nvCxnSpPr>
            <p:spPr>
              <a:xfrm flipH="1">
                <a:off x="5096242" y="2291334"/>
                <a:ext cx="376396" cy="161800"/>
              </a:xfrm>
              <a:prstGeom prst="line">
                <a:avLst/>
              </a:prstGeom>
              <a:noFill/>
              <a:ln w="3175" cap="flat" cmpd="sng" algn="ctr">
                <a:solidFill>
                  <a:sysClr val="window" lastClr="FFFFFF"/>
                </a:solidFill>
                <a:prstDash val="solid"/>
              </a:ln>
              <a:effectLst/>
            </p:spPr>
          </p:cxnSp>
          <p:cxnSp>
            <p:nvCxnSpPr>
              <p:cNvPr id="80" name="Straight Connector 79">
                <a:extLst>
                  <a:ext uri="{FF2B5EF4-FFF2-40B4-BE49-F238E27FC236}">
                    <a16:creationId xmlns:a16="http://schemas.microsoft.com/office/drawing/2014/main" id="{2FDA8862-86BB-5046-B67C-579481C00DE0}"/>
                  </a:ext>
                </a:extLst>
              </p:cNvPr>
              <p:cNvCxnSpPr>
                <a:cxnSpLocks/>
                <a:stCxn id="78" idx="1"/>
                <a:endCxn id="76" idx="3"/>
              </p:cNvCxnSpPr>
              <p:nvPr/>
            </p:nvCxnSpPr>
            <p:spPr>
              <a:xfrm flipH="1">
                <a:off x="5105400" y="2556510"/>
                <a:ext cx="315648" cy="43175"/>
              </a:xfrm>
              <a:prstGeom prst="line">
                <a:avLst/>
              </a:prstGeom>
              <a:noFill/>
              <a:ln w="3175" cap="flat" cmpd="sng" algn="ctr">
                <a:solidFill>
                  <a:sysClr val="window" lastClr="FFFFFF"/>
                </a:solidFill>
                <a:prstDash val="solid"/>
              </a:ln>
              <a:effectLst/>
            </p:spPr>
          </p:cxnSp>
          <p:cxnSp>
            <p:nvCxnSpPr>
              <p:cNvPr id="81" name="Straight Connector 80">
                <a:extLst>
                  <a:ext uri="{FF2B5EF4-FFF2-40B4-BE49-F238E27FC236}">
                    <a16:creationId xmlns:a16="http://schemas.microsoft.com/office/drawing/2014/main" id="{3AB13BDA-3E5B-494D-AF6A-30ACF1E6A4E4}"/>
                  </a:ext>
                </a:extLst>
              </p:cNvPr>
              <p:cNvCxnSpPr>
                <a:cxnSpLocks/>
                <a:stCxn id="8" idx="3"/>
                <a:endCxn id="71" idx="1"/>
              </p:cNvCxnSpPr>
              <p:nvPr/>
            </p:nvCxnSpPr>
            <p:spPr>
              <a:xfrm>
                <a:off x="3753425" y="2602429"/>
                <a:ext cx="130072" cy="0"/>
              </a:xfrm>
              <a:prstGeom prst="line">
                <a:avLst/>
              </a:prstGeom>
              <a:noFill/>
              <a:ln w="3175" cap="flat" cmpd="sng" algn="ctr">
                <a:solidFill>
                  <a:sysClr val="window" lastClr="FFFFFF"/>
                </a:solidFill>
                <a:prstDash val="solid"/>
              </a:ln>
              <a:effectLst/>
            </p:spPr>
          </p:cxnSp>
          <p:pic>
            <p:nvPicPr>
              <p:cNvPr id="82" name="Picture 81">
                <a:extLst>
                  <a:ext uri="{FF2B5EF4-FFF2-40B4-BE49-F238E27FC236}">
                    <a16:creationId xmlns:a16="http://schemas.microsoft.com/office/drawing/2014/main" id="{9C542562-C7A7-3A45-B2EA-7D5F89970C50}"/>
                  </a:ext>
                </a:extLst>
              </p:cNvPr>
              <p:cNvPicPr>
                <a:picLocks noChangeAspect="1"/>
              </p:cNvPicPr>
              <p:nvPr/>
            </p:nvPicPr>
            <p:blipFill>
              <a:blip r:embed="rId5" cstate="email">
                <a:duotone>
                  <a:srgbClr val="4BACC6">
                    <a:shade val="45000"/>
                    <a:satMod val="135000"/>
                  </a:srgbClr>
                  <a:prstClr val="white"/>
                </a:duotone>
                <a:extLst>
                  <a:ext uri="{BEBA8EAE-BF5A-486C-A8C5-ECC9F3942E4B}">
                    <a14:imgProps xmlns:a14="http://schemas.microsoft.com/office/drawing/2010/main">
                      <a14:imgLayer>
                        <a14:imgEffect>
                          <a14:colorTemperature colorTemp="47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307651" y="3124103"/>
                <a:ext cx="673614" cy="322245"/>
              </a:xfrm>
              <a:prstGeom prst="rect">
                <a:avLst/>
              </a:prstGeom>
              <a:noFill/>
            </p:spPr>
          </p:pic>
          <p:pic>
            <p:nvPicPr>
              <p:cNvPr id="83" name="Picture 82">
                <a:extLst>
                  <a:ext uri="{FF2B5EF4-FFF2-40B4-BE49-F238E27FC236}">
                    <a16:creationId xmlns:a16="http://schemas.microsoft.com/office/drawing/2014/main" id="{FB3846AD-1838-094F-8611-457EFEC82E9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383062" y="2798932"/>
                <a:ext cx="522632" cy="365760"/>
              </a:xfrm>
              <a:prstGeom prst="rect">
                <a:avLst/>
              </a:prstGeom>
            </p:spPr>
          </p:pic>
          <p:cxnSp>
            <p:nvCxnSpPr>
              <p:cNvPr id="84" name="Straight Connector 83">
                <a:extLst>
                  <a:ext uri="{FF2B5EF4-FFF2-40B4-BE49-F238E27FC236}">
                    <a16:creationId xmlns:a16="http://schemas.microsoft.com/office/drawing/2014/main" id="{A83B9366-B56C-5848-B28E-22C23F41CD34}"/>
                  </a:ext>
                </a:extLst>
              </p:cNvPr>
              <p:cNvCxnSpPr>
                <a:cxnSpLocks/>
              </p:cNvCxnSpPr>
              <p:nvPr/>
            </p:nvCxnSpPr>
            <p:spPr>
              <a:xfrm>
                <a:off x="3753425" y="2602429"/>
                <a:ext cx="126213" cy="0"/>
              </a:xfrm>
              <a:prstGeom prst="line">
                <a:avLst/>
              </a:prstGeom>
              <a:noFill/>
              <a:ln w="3175" cap="flat" cmpd="sng" algn="ctr">
                <a:solidFill>
                  <a:sysClr val="window" lastClr="FFFFFF"/>
                </a:solidFill>
                <a:prstDash val="solid"/>
              </a:ln>
              <a:effectLst/>
            </p:spPr>
          </p:cxnSp>
          <p:sp>
            <p:nvSpPr>
              <p:cNvPr id="85" name="Rounded Rectangle 84">
                <a:extLst>
                  <a:ext uri="{FF2B5EF4-FFF2-40B4-BE49-F238E27FC236}">
                    <a16:creationId xmlns:a16="http://schemas.microsoft.com/office/drawing/2014/main" id="{088428AA-90ED-1D4F-933D-2B9E6E50DE13}"/>
                  </a:ext>
                </a:extLst>
              </p:cNvPr>
              <p:cNvSpPr>
                <a:spLocks/>
              </p:cNvSpPr>
              <p:nvPr/>
            </p:nvSpPr>
            <p:spPr>
              <a:xfrm>
                <a:off x="4747377" y="2680422"/>
                <a:ext cx="358023" cy="131627"/>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Google</a:t>
                </a:r>
              </a:p>
            </p:txBody>
          </p:sp>
          <p:sp>
            <p:nvSpPr>
              <p:cNvPr id="86" name="Rounded Rectangle 85">
                <a:extLst>
                  <a:ext uri="{FF2B5EF4-FFF2-40B4-BE49-F238E27FC236}">
                    <a16:creationId xmlns:a16="http://schemas.microsoft.com/office/drawing/2014/main" id="{D6C9FA3C-A6DE-7E46-BB75-73183C29C72D}"/>
                  </a:ext>
                </a:extLst>
              </p:cNvPr>
              <p:cNvSpPr>
                <a:spLocks/>
              </p:cNvSpPr>
              <p:nvPr/>
            </p:nvSpPr>
            <p:spPr>
              <a:xfrm>
                <a:off x="4747377" y="2826973"/>
                <a:ext cx="358023" cy="131627"/>
              </a:xfrm>
              <a:prstGeom prst="roundRect">
                <a:avLst/>
              </a:prstGeom>
              <a:solidFill>
                <a:srgbClr val="4BACC6"/>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IBM</a:t>
                </a:r>
              </a:p>
            </p:txBody>
          </p:sp>
          <p:cxnSp>
            <p:nvCxnSpPr>
              <p:cNvPr id="87" name="Straight Connector 86">
                <a:extLst>
                  <a:ext uri="{FF2B5EF4-FFF2-40B4-BE49-F238E27FC236}">
                    <a16:creationId xmlns:a16="http://schemas.microsoft.com/office/drawing/2014/main" id="{B8E8A9C6-D7F9-D248-9876-9370944A589D}"/>
                  </a:ext>
                </a:extLst>
              </p:cNvPr>
              <p:cNvCxnSpPr>
                <a:cxnSpLocks/>
                <a:stCxn id="83" idx="1"/>
              </p:cNvCxnSpPr>
              <p:nvPr/>
            </p:nvCxnSpPr>
            <p:spPr>
              <a:xfrm flipH="1" flipV="1">
                <a:off x="5009182" y="2819286"/>
                <a:ext cx="373880" cy="162526"/>
              </a:xfrm>
              <a:prstGeom prst="line">
                <a:avLst/>
              </a:prstGeom>
              <a:noFill/>
              <a:ln w="3175" cap="flat" cmpd="sng" algn="ctr">
                <a:solidFill>
                  <a:sysClr val="window" lastClr="FFFFFF"/>
                </a:solidFill>
                <a:prstDash val="solid"/>
              </a:ln>
              <a:effectLst/>
            </p:spPr>
          </p:cxnSp>
          <p:cxnSp>
            <p:nvCxnSpPr>
              <p:cNvPr id="88" name="Straight Connector 87">
                <a:extLst>
                  <a:ext uri="{FF2B5EF4-FFF2-40B4-BE49-F238E27FC236}">
                    <a16:creationId xmlns:a16="http://schemas.microsoft.com/office/drawing/2014/main" id="{D5D610FE-E747-1348-A333-98F8854826FA}"/>
                  </a:ext>
                </a:extLst>
              </p:cNvPr>
              <p:cNvCxnSpPr>
                <a:cxnSpLocks/>
                <a:stCxn id="82" idx="1"/>
                <a:endCxn id="86" idx="3"/>
              </p:cNvCxnSpPr>
              <p:nvPr/>
            </p:nvCxnSpPr>
            <p:spPr>
              <a:xfrm flipH="1" flipV="1">
                <a:off x="5105400" y="2892787"/>
                <a:ext cx="202251" cy="392439"/>
              </a:xfrm>
              <a:prstGeom prst="line">
                <a:avLst/>
              </a:prstGeom>
              <a:noFill/>
              <a:ln w="3175" cap="flat" cmpd="sng" algn="ctr">
                <a:solidFill>
                  <a:sysClr val="window" lastClr="FFFFFF"/>
                </a:solidFill>
                <a:prstDash val="solid"/>
              </a:ln>
              <a:effectLst/>
            </p:spPr>
          </p:cxnSp>
        </p:grpSp>
        <p:cxnSp>
          <p:nvCxnSpPr>
            <p:cNvPr id="70" name="Straight Connector 69">
              <a:extLst>
                <a:ext uri="{FF2B5EF4-FFF2-40B4-BE49-F238E27FC236}">
                  <a16:creationId xmlns:a16="http://schemas.microsoft.com/office/drawing/2014/main" id="{390A71BB-CDBE-A448-87ED-C2835A0DC778}"/>
                </a:ext>
              </a:extLst>
            </p:cNvPr>
            <p:cNvCxnSpPr>
              <a:cxnSpLocks/>
              <a:stCxn id="75" idx="2"/>
              <a:endCxn id="36" idx="1"/>
            </p:cNvCxnSpPr>
            <p:nvPr/>
          </p:nvCxnSpPr>
          <p:spPr>
            <a:xfrm flipH="1">
              <a:off x="4697850" y="3105150"/>
              <a:ext cx="228539" cy="489622"/>
            </a:xfrm>
            <a:prstGeom prst="line">
              <a:avLst/>
            </a:prstGeom>
            <a:noFill/>
            <a:ln w="3175" cap="flat" cmpd="sng" algn="ctr">
              <a:solidFill>
                <a:sysClr val="window" lastClr="FFFFFF"/>
              </a:solidFill>
              <a:prstDash val="solid"/>
            </a:ln>
            <a:effectLst/>
          </p:spPr>
        </p:cxnSp>
      </p:grpSp>
      <p:sp>
        <p:nvSpPr>
          <p:cNvPr id="89" name="Rounded Rectangle 88">
            <a:extLst>
              <a:ext uri="{FF2B5EF4-FFF2-40B4-BE49-F238E27FC236}">
                <a16:creationId xmlns:a16="http://schemas.microsoft.com/office/drawing/2014/main" id="{01ED5C74-7CEF-9140-92CA-FE77693835BF}"/>
              </a:ext>
            </a:extLst>
          </p:cNvPr>
          <p:cNvSpPr>
            <a:spLocks/>
          </p:cNvSpPr>
          <p:nvPr/>
        </p:nvSpPr>
        <p:spPr>
          <a:xfrm>
            <a:off x="2143389" y="2190751"/>
            <a:ext cx="1320492" cy="211235"/>
          </a:xfrm>
          <a:prstGeom prst="roundRect">
            <a:avLst/>
          </a:prstGeom>
          <a:solidFill>
            <a:srgbClr val="4BACC6">
              <a:lumMod val="60000"/>
              <a:lumOff val="40000"/>
            </a:srgbClr>
          </a:solidFill>
          <a:ln w="12700" cap="flat" cmpd="sng" algn="ctr">
            <a:noFill/>
            <a:prstDash val="solid"/>
          </a:ln>
          <a:effectLst/>
        </p:spPr>
        <p:txBody>
          <a:bodyPr lIns="0" rIns="0" rtlCol="0" anchor="ctr"/>
          <a:lstStyle/>
          <a:p>
            <a:pPr algn="ctr" defTabSz="457189">
              <a:defRPr/>
            </a:pPr>
            <a:r>
              <a:rPr lang="en-US" sz="800" b="1" kern="0" dirty="0">
                <a:solidFill>
                  <a:prstClr val="white"/>
                </a:solidFill>
                <a:latin typeface="Calibri"/>
              </a:rPr>
              <a:t>API </a:t>
            </a:r>
            <a:endParaRPr lang="en-US" sz="800" kern="0" dirty="0">
              <a:solidFill>
                <a:schemeClr val="bg1"/>
              </a:solidFill>
              <a:latin typeface="Calibri"/>
            </a:endParaRPr>
          </a:p>
        </p:txBody>
      </p:sp>
    </p:spTree>
    <p:extLst>
      <p:ext uri="{BB962C8B-B14F-4D97-AF65-F5344CB8AC3E}">
        <p14:creationId xmlns:p14="http://schemas.microsoft.com/office/powerpoint/2010/main" val="233881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AA59-635D-F64C-9F65-360195D496C3}"/>
              </a:ext>
            </a:extLst>
          </p:cNvPr>
          <p:cNvSpPr>
            <a:spLocks noGrp="1"/>
          </p:cNvSpPr>
          <p:nvPr>
            <p:ph type="title"/>
          </p:nvPr>
        </p:nvSpPr>
        <p:spPr>
          <a:xfrm>
            <a:off x="685800" y="102471"/>
            <a:ext cx="7543800" cy="488079"/>
          </a:xfrm>
        </p:spPr>
        <p:txBody>
          <a:bodyPr>
            <a:normAutofit fontScale="90000"/>
          </a:bodyPr>
          <a:lstStyle/>
          <a:p>
            <a:r>
              <a:rPr lang="en-US" dirty="0">
                <a:latin typeface="Avenir Next Demi Bold" panose="020B0503020202020204" pitchFamily="34" charset="0"/>
              </a:rPr>
              <a:t>Use Case: Data Lifecycle</a:t>
            </a:r>
            <a:br>
              <a:rPr lang="en-US" dirty="0">
                <a:latin typeface="Avenir Next Demi Bold" panose="020B0503020202020204" pitchFamily="34" charset="0"/>
              </a:rPr>
            </a:br>
            <a:endParaRPr lang="en-US" dirty="0"/>
          </a:p>
        </p:txBody>
      </p:sp>
      <p:sp>
        <p:nvSpPr>
          <p:cNvPr id="4" name="Rectangle 3">
            <a:extLst>
              <a:ext uri="{FF2B5EF4-FFF2-40B4-BE49-F238E27FC236}">
                <a16:creationId xmlns:a16="http://schemas.microsoft.com/office/drawing/2014/main" id="{E1479EEF-A11B-374A-A738-AB1CC46B6860}"/>
              </a:ext>
            </a:extLst>
          </p:cNvPr>
          <p:cNvSpPr/>
          <p:nvPr/>
        </p:nvSpPr>
        <p:spPr>
          <a:xfrm>
            <a:off x="4482548" y="550780"/>
            <a:ext cx="4356652" cy="43069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75" dirty="0">
              <a:latin typeface="Source Sans Pro Light" charset="0"/>
            </a:endParaRPr>
          </a:p>
        </p:txBody>
      </p:sp>
      <p:sp>
        <p:nvSpPr>
          <p:cNvPr id="5" name="Oval 4">
            <a:extLst>
              <a:ext uri="{FF2B5EF4-FFF2-40B4-BE49-F238E27FC236}">
                <a16:creationId xmlns:a16="http://schemas.microsoft.com/office/drawing/2014/main" id="{707F7298-C329-1F4F-A1D3-2B4825C81FD6}"/>
              </a:ext>
            </a:extLst>
          </p:cNvPr>
          <p:cNvSpPr/>
          <p:nvPr/>
        </p:nvSpPr>
        <p:spPr>
          <a:xfrm>
            <a:off x="5731689" y="2520713"/>
            <a:ext cx="2803721" cy="114893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bg1"/>
              </a:solidFill>
            </a:endParaRPr>
          </a:p>
        </p:txBody>
      </p:sp>
      <p:sp>
        <p:nvSpPr>
          <p:cNvPr id="6" name="Oval 5">
            <a:extLst>
              <a:ext uri="{FF2B5EF4-FFF2-40B4-BE49-F238E27FC236}">
                <a16:creationId xmlns:a16="http://schemas.microsoft.com/office/drawing/2014/main" id="{BCC7D8E9-60DB-BE47-AECE-5E3335E7A819}"/>
              </a:ext>
            </a:extLst>
          </p:cNvPr>
          <p:cNvSpPr/>
          <p:nvPr/>
        </p:nvSpPr>
        <p:spPr>
          <a:xfrm>
            <a:off x="5456662" y="1783140"/>
            <a:ext cx="1121856" cy="70949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schemeClr val="bg1"/>
              </a:solidFill>
            </a:endParaRPr>
          </a:p>
        </p:txBody>
      </p:sp>
      <p:sp>
        <p:nvSpPr>
          <p:cNvPr id="7" name="TextBox 6">
            <a:extLst>
              <a:ext uri="{FF2B5EF4-FFF2-40B4-BE49-F238E27FC236}">
                <a16:creationId xmlns:a16="http://schemas.microsoft.com/office/drawing/2014/main" id="{19B339DC-49FC-6C40-9592-6C49C8468FBC}"/>
              </a:ext>
            </a:extLst>
          </p:cNvPr>
          <p:cNvSpPr txBox="1"/>
          <p:nvPr/>
        </p:nvSpPr>
        <p:spPr>
          <a:xfrm>
            <a:off x="5793812" y="1820855"/>
            <a:ext cx="447558"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EDGE</a:t>
            </a:r>
          </a:p>
        </p:txBody>
      </p:sp>
      <p:sp>
        <p:nvSpPr>
          <p:cNvPr id="8" name="Rectangle 7">
            <a:extLst>
              <a:ext uri="{FF2B5EF4-FFF2-40B4-BE49-F238E27FC236}">
                <a16:creationId xmlns:a16="http://schemas.microsoft.com/office/drawing/2014/main" id="{9501E81E-C93A-164A-8656-9543A0D7DE10}"/>
              </a:ext>
            </a:extLst>
          </p:cNvPr>
          <p:cNvSpPr/>
          <p:nvPr/>
        </p:nvSpPr>
        <p:spPr>
          <a:xfrm>
            <a:off x="5760415" y="2157398"/>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9" name="Rectangle 8">
            <a:extLst>
              <a:ext uri="{FF2B5EF4-FFF2-40B4-BE49-F238E27FC236}">
                <a16:creationId xmlns:a16="http://schemas.microsoft.com/office/drawing/2014/main" id="{3B113054-D5BA-854C-B9C7-21E3B23BCE30}"/>
              </a:ext>
            </a:extLst>
          </p:cNvPr>
          <p:cNvSpPr/>
          <p:nvPr/>
        </p:nvSpPr>
        <p:spPr>
          <a:xfrm>
            <a:off x="6284028" y="2731178"/>
            <a:ext cx="596920" cy="24003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Primary</a:t>
            </a:r>
            <a:b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b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10" name="TextBox 9">
            <a:extLst>
              <a:ext uri="{FF2B5EF4-FFF2-40B4-BE49-F238E27FC236}">
                <a16:creationId xmlns:a16="http://schemas.microsoft.com/office/drawing/2014/main" id="{7406029E-3F83-D84D-865F-B81D66ED93BC}"/>
              </a:ext>
            </a:extLst>
          </p:cNvPr>
          <p:cNvSpPr txBox="1"/>
          <p:nvPr/>
        </p:nvSpPr>
        <p:spPr>
          <a:xfrm>
            <a:off x="6704587" y="2584083"/>
            <a:ext cx="857928"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DATA CENTER</a:t>
            </a:r>
            <a:endParaRPr lang="en-US" sz="675" b="1" dirty="0">
              <a:solidFill>
                <a:schemeClr val="bg1"/>
              </a:solidFill>
              <a:latin typeface="Avenir Next Demi Bold" panose="020B0503020202020204" pitchFamily="34" charset="0"/>
            </a:endParaRPr>
          </a:p>
        </p:txBody>
      </p:sp>
      <p:cxnSp>
        <p:nvCxnSpPr>
          <p:cNvPr id="11" name="Straight Arrow Connector 10">
            <a:extLst>
              <a:ext uri="{FF2B5EF4-FFF2-40B4-BE49-F238E27FC236}">
                <a16:creationId xmlns:a16="http://schemas.microsoft.com/office/drawing/2014/main" id="{AE5CA85C-5410-B04F-870D-35B4A8620CDD}"/>
              </a:ext>
            </a:extLst>
          </p:cNvPr>
          <p:cNvCxnSpPr>
            <a:cxnSpLocks/>
            <a:stCxn id="9" idx="0"/>
            <a:endCxn id="8" idx="2"/>
          </p:cNvCxnSpPr>
          <p:nvPr/>
        </p:nvCxnSpPr>
        <p:spPr>
          <a:xfrm flipH="1" flipV="1">
            <a:off x="6017590" y="2328848"/>
            <a:ext cx="564899" cy="4023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66CB14B-D8D3-944F-9A8E-2C45F38653AB}"/>
              </a:ext>
            </a:extLst>
          </p:cNvPr>
          <p:cNvPicPr>
            <a:picLocks noChangeAspect="1"/>
          </p:cNvPicPr>
          <p:nvPr/>
        </p:nvPicPr>
        <p:blipFill>
          <a:blip r:embed="rId2">
            <a:duotone>
              <a:schemeClr val="accent2">
                <a:shade val="45000"/>
                <a:satMod val="135000"/>
              </a:schemeClr>
              <a:prstClr val="white"/>
            </a:duotone>
          </a:blip>
          <a:stretch>
            <a:fillRect/>
          </a:stretch>
        </p:blipFill>
        <p:spPr>
          <a:xfrm>
            <a:off x="4657894" y="1924873"/>
            <a:ext cx="632843" cy="632843"/>
          </a:xfrm>
          <a:prstGeom prst="rect">
            <a:avLst/>
          </a:prstGeom>
        </p:spPr>
      </p:pic>
      <p:cxnSp>
        <p:nvCxnSpPr>
          <p:cNvPr id="13" name="Straight Arrow Connector 12">
            <a:extLst>
              <a:ext uri="{FF2B5EF4-FFF2-40B4-BE49-F238E27FC236}">
                <a16:creationId xmlns:a16="http://schemas.microsoft.com/office/drawing/2014/main" id="{57F7B8FB-724E-244A-99F6-845F5203B4BD}"/>
              </a:ext>
            </a:extLst>
          </p:cNvPr>
          <p:cNvCxnSpPr>
            <a:cxnSpLocks/>
            <a:stCxn id="12" idx="3"/>
            <a:endCxn id="8" idx="1"/>
          </p:cNvCxnSpPr>
          <p:nvPr/>
        </p:nvCxnSpPr>
        <p:spPr>
          <a:xfrm>
            <a:off x="5290737" y="2241295"/>
            <a:ext cx="469678" cy="1829"/>
          </a:xfrm>
          <a:prstGeom prst="straightConnector1">
            <a:avLst/>
          </a:prstGeom>
          <a:ln w="9525">
            <a:solidFill>
              <a:schemeClr val="tx1"/>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CAFA3F-EC93-754C-B1CA-556CADC12CA7}"/>
              </a:ext>
            </a:extLst>
          </p:cNvPr>
          <p:cNvSpPr/>
          <p:nvPr/>
        </p:nvSpPr>
        <p:spPr>
          <a:xfrm>
            <a:off x="6630202" y="3026008"/>
            <a:ext cx="665883" cy="248921"/>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Secondary Storage</a:t>
            </a:r>
          </a:p>
        </p:txBody>
      </p:sp>
      <p:sp>
        <p:nvSpPr>
          <p:cNvPr id="15" name="Rectangle 14">
            <a:extLst>
              <a:ext uri="{FF2B5EF4-FFF2-40B4-BE49-F238E27FC236}">
                <a16:creationId xmlns:a16="http://schemas.microsoft.com/office/drawing/2014/main" id="{5CE8F77A-1FB9-914A-B8C9-D64916FF695E}"/>
              </a:ext>
            </a:extLst>
          </p:cNvPr>
          <p:cNvSpPr/>
          <p:nvPr/>
        </p:nvSpPr>
        <p:spPr>
          <a:xfrm>
            <a:off x="7149157" y="3303008"/>
            <a:ext cx="596920" cy="24003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Archive Storage</a:t>
            </a:r>
          </a:p>
        </p:txBody>
      </p:sp>
      <p:sp>
        <p:nvSpPr>
          <p:cNvPr id="16" name="Rectangle 15">
            <a:extLst>
              <a:ext uri="{FF2B5EF4-FFF2-40B4-BE49-F238E27FC236}">
                <a16:creationId xmlns:a16="http://schemas.microsoft.com/office/drawing/2014/main" id="{939DC08A-6438-8040-A12C-4BC7992E059A}"/>
              </a:ext>
            </a:extLst>
          </p:cNvPr>
          <p:cNvSpPr/>
          <p:nvPr/>
        </p:nvSpPr>
        <p:spPr>
          <a:xfrm>
            <a:off x="8166792" y="2224526"/>
            <a:ext cx="514350" cy="24003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Archive</a:t>
            </a:r>
            <a:b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b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17" name="Rectangle 16">
            <a:extLst>
              <a:ext uri="{FF2B5EF4-FFF2-40B4-BE49-F238E27FC236}">
                <a16:creationId xmlns:a16="http://schemas.microsoft.com/office/drawing/2014/main" id="{4FD70A0A-AC59-A644-920E-FB85193152F0}"/>
              </a:ext>
            </a:extLst>
          </p:cNvPr>
          <p:cNvSpPr/>
          <p:nvPr/>
        </p:nvSpPr>
        <p:spPr>
          <a:xfrm>
            <a:off x="7021166" y="2757863"/>
            <a:ext cx="514350" cy="171450"/>
          </a:xfrm>
          <a:prstGeom prst="rect">
            <a:avLst/>
          </a:prstGeom>
          <a:solidFill>
            <a:schemeClr val="accent1"/>
          </a:solidFill>
          <a:ln w="25400" cap="flat" cmpd="sng" algn="ctr">
            <a:noFill/>
            <a:prstDash val="solid"/>
          </a:ln>
          <a:effectLst/>
        </p:spPr>
        <p:txBody>
          <a:bodyPr rtlCol="0" anchor="ctr"/>
          <a:lstStyle/>
          <a:p>
            <a:pPr algn="ctr" defTabSz="342900">
              <a:defRPr/>
            </a:pPr>
            <a:r>
              <a:rPr lang="en-US" sz="900" b="1" kern="0" dirty="0">
                <a:solidFill>
                  <a:prstClr val="white"/>
                </a:solidFill>
                <a:latin typeface="abeatbyKai" pitchFamily="2" charset="0"/>
                <a:ea typeface="Verdana" panose="020B0604030504040204" pitchFamily="34" charset="0"/>
                <a:cs typeface="Verdana" panose="020B0604030504040204" pitchFamily="34" charset="0"/>
              </a:rPr>
              <a:t>soda</a:t>
            </a:r>
          </a:p>
        </p:txBody>
      </p:sp>
      <p:sp>
        <p:nvSpPr>
          <p:cNvPr id="18" name="Rectangle 17">
            <a:extLst>
              <a:ext uri="{FF2B5EF4-FFF2-40B4-BE49-F238E27FC236}">
                <a16:creationId xmlns:a16="http://schemas.microsoft.com/office/drawing/2014/main" id="{153B9ADB-F8FE-BA4D-A047-54354E67CAF5}"/>
              </a:ext>
            </a:extLst>
          </p:cNvPr>
          <p:cNvSpPr/>
          <p:nvPr/>
        </p:nvSpPr>
        <p:spPr>
          <a:xfrm>
            <a:off x="5760415" y="1991663"/>
            <a:ext cx="514350" cy="171450"/>
          </a:xfrm>
          <a:prstGeom prst="rect">
            <a:avLst/>
          </a:prstGeom>
          <a:solidFill>
            <a:schemeClr val="accent1"/>
          </a:solidFill>
          <a:ln w="25400" cap="flat" cmpd="sng" algn="ctr">
            <a:noFill/>
            <a:prstDash val="solid"/>
          </a:ln>
          <a:effectLst/>
        </p:spPr>
        <p:txBody>
          <a:bodyPr rtlCol="0" anchor="ctr"/>
          <a:lstStyle/>
          <a:p>
            <a:pPr algn="ctr" defTabSz="342900">
              <a:defRPr/>
            </a:pPr>
            <a:r>
              <a:rPr lang="en-US" sz="900" b="1" kern="0" dirty="0">
                <a:solidFill>
                  <a:prstClr val="white"/>
                </a:solidFill>
                <a:latin typeface="abeatbyKai" pitchFamily="2" charset="0"/>
                <a:ea typeface="Verdana" panose="020B0604030504040204" pitchFamily="34" charset="0"/>
                <a:cs typeface="Verdana" panose="020B0604030504040204" pitchFamily="34" charset="0"/>
              </a:rPr>
              <a:t>soda</a:t>
            </a:r>
          </a:p>
        </p:txBody>
      </p:sp>
      <p:cxnSp>
        <p:nvCxnSpPr>
          <p:cNvPr id="19" name="Curved Connector 18">
            <a:extLst>
              <a:ext uri="{FF2B5EF4-FFF2-40B4-BE49-F238E27FC236}">
                <a16:creationId xmlns:a16="http://schemas.microsoft.com/office/drawing/2014/main" id="{CE64122D-8199-8E4B-B156-1EAE89E077BF}"/>
              </a:ext>
            </a:extLst>
          </p:cNvPr>
          <p:cNvCxnSpPr>
            <a:cxnSpLocks/>
            <a:stCxn id="9" idx="3"/>
            <a:endCxn id="14" idx="0"/>
          </p:cNvCxnSpPr>
          <p:nvPr/>
        </p:nvCxnSpPr>
        <p:spPr>
          <a:xfrm>
            <a:off x="6880948" y="2851193"/>
            <a:ext cx="82196" cy="1748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ECA91B44-9302-8749-95C1-81B6E7CF0B00}"/>
              </a:ext>
            </a:extLst>
          </p:cNvPr>
          <p:cNvCxnSpPr>
            <a:cxnSpLocks/>
            <a:stCxn id="14" idx="3"/>
            <a:endCxn id="15" idx="0"/>
          </p:cNvCxnSpPr>
          <p:nvPr/>
        </p:nvCxnSpPr>
        <p:spPr>
          <a:xfrm>
            <a:off x="7296085" y="3150469"/>
            <a:ext cx="151532" cy="15253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45EA8512-8EAD-B44C-BB34-A6A991C5A5C0}"/>
              </a:ext>
            </a:extLst>
          </p:cNvPr>
          <p:cNvCxnSpPr>
            <a:cxnSpLocks/>
            <a:stCxn id="14" idx="3"/>
            <a:endCxn id="16" idx="0"/>
          </p:cNvCxnSpPr>
          <p:nvPr/>
        </p:nvCxnSpPr>
        <p:spPr>
          <a:xfrm flipV="1">
            <a:off x="7296085" y="2224526"/>
            <a:ext cx="1127882" cy="925943"/>
          </a:xfrm>
          <a:prstGeom prst="curvedConnector4">
            <a:avLst>
              <a:gd name="adj1" fmla="val 38599"/>
              <a:gd name="adj2" fmla="val 124688"/>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814ECACE-C90D-0E43-8721-F6E4B70B1128}"/>
              </a:ext>
            </a:extLst>
          </p:cNvPr>
          <p:cNvSpPr txBox="1">
            <a:spLocks/>
          </p:cNvSpPr>
          <p:nvPr/>
        </p:nvSpPr>
        <p:spPr>
          <a:xfrm>
            <a:off x="925498" y="3887981"/>
            <a:ext cx="3176141" cy="4943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Policy-based data lifecycle with age</a:t>
            </a:r>
          </a:p>
          <a:p>
            <a:pPr algn="l">
              <a:buSzPts val="2400"/>
            </a:pPr>
            <a:r>
              <a:rPr lang="en-US" sz="1050" dirty="0">
                <a:latin typeface="Avenir Next" panose="020B0503020202020204" pitchFamily="34" charset="0"/>
                <a:ea typeface="Arial"/>
                <a:cs typeface="Arial"/>
                <a:sym typeface="Arial"/>
              </a:rPr>
              <a:t>Tiering across edge, data center and cloud</a:t>
            </a:r>
          </a:p>
        </p:txBody>
      </p:sp>
      <p:sp>
        <p:nvSpPr>
          <p:cNvPr id="23" name="TextBox 22">
            <a:extLst>
              <a:ext uri="{FF2B5EF4-FFF2-40B4-BE49-F238E27FC236}">
                <a16:creationId xmlns:a16="http://schemas.microsoft.com/office/drawing/2014/main" id="{0AC43DC8-A528-5E4A-A78C-DF3B718009A7}"/>
              </a:ext>
            </a:extLst>
          </p:cNvPr>
          <p:cNvSpPr txBox="1"/>
          <p:nvPr/>
        </p:nvSpPr>
        <p:spPr>
          <a:xfrm>
            <a:off x="925498" y="3636791"/>
            <a:ext cx="799130"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SOLUTION</a:t>
            </a:r>
          </a:p>
        </p:txBody>
      </p:sp>
      <p:sp>
        <p:nvSpPr>
          <p:cNvPr id="24" name="Subtitle 2">
            <a:extLst>
              <a:ext uri="{FF2B5EF4-FFF2-40B4-BE49-F238E27FC236}">
                <a16:creationId xmlns:a16="http://schemas.microsoft.com/office/drawing/2014/main" id="{04AB8C9C-00BE-8840-A019-6DE4A98FFD8C}"/>
              </a:ext>
            </a:extLst>
          </p:cNvPr>
          <p:cNvSpPr txBox="1">
            <a:spLocks/>
          </p:cNvSpPr>
          <p:nvPr/>
        </p:nvSpPr>
        <p:spPr>
          <a:xfrm>
            <a:off x="925498" y="2125700"/>
            <a:ext cx="3176141" cy="4620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Need a platform for lifecycle management from edge to DC, to cloud</a:t>
            </a:r>
          </a:p>
        </p:txBody>
      </p:sp>
      <p:sp>
        <p:nvSpPr>
          <p:cNvPr id="25" name="TextBox 24">
            <a:extLst>
              <a:ext uri="{FF2B5EF4-FFF2-40B4-BE49-F238E27FC236}">
                <a16:creationId xmlns:a16="http://schemas.microsoft.com/office/drawing/2014/main" id="{66504A05-475D-D149-9B3C-0D6FFFA01E21}"/>
              </a:ext>
            </a:extLst>
          </p:cNvPr>
          <p:cNvSpPr txBox="1"/>
          <p:nvPr/>
        </p:nvSpPr>
        <p:spPr>
          <a:xfrm>
            <a:off x="925498" y="1874510"/>
            <a:ext cx="597023"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ISSUES</a:t>
            </a:r>
          </a:p>
        </p:txBody>
      </p:sp>
      <p:sp>
        <p:nvSpPr>
          <p:cNvPr id="26" name="Subtitle 2">
            <a:extLst>
              <a:ext uri="{FF2B5EF4-FFF2-40B4-BE49-F238E27FC236}">
                <a16:creationId xmlns:a16="http://schemas.microsoft.com/office/drawing/2014/main" id="{64D8F1C7-D9E2-654C-89ED-0282FCAC883A}"/>
              </a:ext>
            </a:extLst>
          </p:cNvPr>
          <p:cNvSpPr txBox="1">
            <a:spLocks/>
          </p:cNvSpPr>
          <p:nvPr/>
        </p:nvSpPr>
        <p:spPr>
          <a:xfrm>
            <a:off x="925498" y="1214088"/>
            <a:ext cx="3176141" cy="655975"/>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Car data sent to edge for edge computing, data move to primary storage for big data, to secondary storage for ML, and to archive storage</a:t>
            </a:r>
          </a:p>
        </p:txBody>
      </p:sp>
      <p:sp>
        <p:nvSpPr>
          <p:cNvPr id="27" name="TextBox 26">
            <a:extLst>
              <a:ext uri="{FF2B5EF4-FFF2-40B4-BE49-F238E27FC236}">
                <a16:creationId xmlns:a16="http://schemas.microsoft.com/office/drawing/2014/main" id="{35665AE6-B462-0647-9A1D-925DF8726DEE}"/>
              </a:ext>
            </a:extLst>
          </p:cNvPr>
          <p:cNvSpPr txBox="1"/>
          <p:nvPr/>
        </p:nvSpPr>
        <p:spPr>
          <a:xfrm>
            <a:off x="925498" y="962897"/>
            <a:ext cx="102848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BACKGROUND</a:t>
            </a:r>
          </a:p>
        </p:txBody>
      </p:sp>
      <p:sp>
        <p:nvSpPr>
          <p:cNvPr id="28" name="Shape 2563">
            <a:extLst>
              <a:ext uri="{FF2B5EF4-FFF2-40B4-BE49-F238E27FC236}">
                <a16:creationId xmlns:a16="http://schemas.microsoft.com/office/drawing/2014/main" id="{EB08B216-723C-FD4C-B1AA-71D08828AC02}"/>
              </a:ext>
            </a:extLst>
          </p:cNvPr>
          <p:cNvSpPr/>
          <p:nvPr/>
        </p:nvSpPr>
        <p:spPr>
          <a:xfrm>
            <a:off x="473415" y="1029035"/>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9" name="Shape 2588">
            <a:extLst>
              <a:ext uri="{FF2B5EF4-FFF2-40B4-BE49-F238E27FC236}">
                <a16:creationId xmlns:a16="http://schemas.microsoft.com/office/drawing/2014/main" id="{A626721F-7BE7-3345-AB06-A6026A855D2F}"/>
              </a:ext>
            </a:extLst>
          </p:cNvPr>
          <p:cNvSpPr/>
          <p:nvPr/>
        </p:nvSpPr>
        <p:spPr>
          <a:xfrm>
            <a:off x="473415" y="1964246"/>
            <a:ext cx="190451" cy="19045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30" name="Subtitle 2">
            <a:extLst>
              <a:ext uri="{FF2B5EF4-FFF2-40B4-BE49-F238E27FC236}">
                <a16:creationId xmlns:a16="http://schemas.microsoft.com/office/drawing/2014/main" id="{B5720324-1909-0940-AA46-02AB8BF62690}"/>
              </a:ext>
            </a:extLst>
          </p:cNvPr>
          <p:cNvSpPr txBox="1">
            <a:spLocks/>
          </p:cNvSpPr>
          <p:nvPr/>
        </p:nvSpPr>
        <p:spPr>
          <a:xfrm>
            <a:off x="925498" y="3020585"/>
            <a:ext cx="3176141" cy="6882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Data lifecycle based on age</a:t>
            </a:r>
          </a:p>
          <a:p>
            <a:pPr algn="l">
              <a:buSzPts val="2400"/>
            </a:pPr>
            <a:r>
              <a:rPr lang="en-US" sz="1050" dirty="0">
                <a:latin typeface="Avenir Next" panose="020B0503020202020204" pitchFamily="34" charset="0"/>
                <a:ea typeface="Arial"/>
                <a:cs typeface="Arial"/>
                <a:sym typeface="Arial"/>
              </a:rPr>
              <a:t>Supports edge to cloud with customizable storage tiers</a:t>
            </a:r>
          </a:p>
        </p:txBody>
      </p:sp>
      <p:sp>
        <p:nvSpPr>
          <p:cNvPr id="31" name="TextBox 30">
            <a:extLst>
              <a:ext uri="{FF2B5EF4-FFF2-40B4-BE49-F238E27FC236}">
                <a16:creationId xmlns:a16="http://schemas.microsoft.com/office/drawing/2014/main" id="{FA6C2C35-F6E8-4D4D-A4F2-935B73FE2295}"/>
              </a:ext>
            </a:extLst>
          </p:cNvPr>
          <p:cNvSpPr txBox="1"/>
          <p:nvPr/>
        </p:nvSpPr>
        <p:spPr>
          <a:xfrm>
            <a:off x="925498" y="2769395"/>
            <a:ext cx="113120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REQUIREMENTS</a:t>
            </a:r>
          </a:p>
        </p:txBody>
      </p:sp>
      <p:sp>
        <p:nvSpPr>
          <p:cNvPr id="32" name="Shape 2629">
            <a:extLst>
              <a:ext uri="{FF2B5EF4-FFF2-40B4-BE49-F238E27FC236}">
                <a16:creationId xmlns:a16="http://schemas.microsoft.com/office/drawing/2014/main" id="{37911176-1A1A-7F49-8FE6-D36C98127770}"/>
              </a:ext>
            </a:extLst>
          </p:cNvPr>
          <p:cNvSpPr/>
          <p:nvPr/>
        </p:nvSpPr>
        <p:spPr>
          <a:xfrm>
            <a:off x="473418" y="2872059"/>
            <a:ext cx="190504" cy="20949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33" name="Shape 2579">
            <a:extLst>
              <a:ext uri="{FF2B5EF4-FFF2-40B4-BE49-F238E27FC236}">
                <a16:creationId xmlns:a16="http://schemas.microsoft.com/office/drawing/2014/main" id="{16633C21-3D8A-1741-BB8D-4813C836DFAD}"/>
              </a:ext>
            </a:extLst>
          </p:cNvPr>
          <p:cNvSpPr/>
          <p:nvPr/>
        </p:nvSpPr>
        <p:spPr>
          <a:xfrm>
            <a:off x="473415" y="3739455"/>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cxnSp>
        <p:nvCxnSpPr>
          <p:cNvPr id="34" name="Straight Connector 33">
            <a:extLst>
              <a:ext uri="{FF2B5EF4-FFF2-40B4-BE49-F238E27FC236}">
                <a16:creationId xmlns:a16="http://schemas.microsoft.com/office/drawing/2014/main" id="{B950976A-F1A9-FB4E-9838-CA552E4BDD0B}"/>
              </a:ext>
            </a:extLst>
          </p:cNvPr>
          <p:cNvCxnSpPr>
            <a:cxnSpLocks/>
          </p:cNvCxnSpPr>
          <p:nvPr/>
        </p:nvCxnSpPr>
        <p:spPr>
          <a:xfrm>
            <a:off x="1807282" y="917589"/>
            <a:ext cx="777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D674C00-7AA0-134F-A45B-AA28C6B97A70}"/>
              </a:ext>
            </a:extLst>
          </p:cNvPr>
          <p:cNvSpPr txBox="1"/>
          <p:nvPr/>
        </p:nvSpPr>
        <p:spPr>
          <a:xfrm>
            <a:off x="1843112" y="594656"/>
            <a:ext cx="772456" cy="276999"/>
          </a:xfrm>
          <a:prstGeom prst="rect">
            <a:avLst/>
          </a:prstGeom>
          <a:noFill/>
        </p:spPr>
        <p:txBody>
          <a:bodyPr wrap="none" rtlCol="0" anchor="ctr" anchorCtr="0">
            <a:spAutoFit/>
          </a:bodyPr>
          <a:lstStyle/>
          <a:p>
            <a:pPr algn="ctr"/>
            <a:r>
              <a:rPr lang="en-US" sz="1200" spc="225" dirty="0">
                <a:latin typeface="Montserrat" charset="0"/>
                <a:ea typeface="Montserrat" charset="0"/>
                <a:cs typeface="Montserrat" charset="0"/>
              </a:rPr>
              <a:t>Toyota</a:t>
            </a:r>
          </a:p>
        </p:txBody>
      </p:sp>
      <p:sp>
        <p:nvSpPr>
          <p:cNvPr id="36" name="TextBox 35">
            <a:extLst>
              <a:ext uri="{FF2B5EF4-FFF2-40B4-BE49-F238E27FC236}">
                <a16:creationId xmlns:a16="http://schemas.microsoft.com/office/drawing/2014/main" id="{8A8A30D5-B348-734F-853F-468C5E037A2C}"/>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925744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635F-E392-0F48-B697-0584CCAE7B70}"/>
              </a:ext>
            </a:extLst>
          </p:cNvPr>
          <p:cNvSpPr>
            <a:spLocks noGrp="1"/>
          </p:cNvSpPr>
          <p:nvPr>
            <p:ph type="title"/>
          </p:nvPr>
        </p:nvSpPr>
        <p:spPr>
          <a:xfrm>
            <a:off x="76200" y="1962150"/>
            <a:ext cx="8229600" cy="857250"/>
          </a:xfrm>
        </p:spPr>
        <p:txBody>
          <a:bodyPr/>
          <a:lstStyle/>
          <a:p>
            <a:r>
              <a:rPr lang="en-US" dirty="0"/>
              <a:t>SODA Foundation Overview</a:t>
            </a:r>
            <a:br>
              <a:rPr lang="en-US" dirty="0"/>
            </a:br>
            <a:r>
              <a:rPr lang="en-US" sz="1400" i="1" dirty="0"/>
              <a:t>A NEW HOME FOR DATA AND STORAGE COLLABORATION</a:t>
            </a:r>
            <a:br>
              <a:rPr lang="en-US" sz="1400" i="1" dirty="0"/>
            </a:br>
            <a:endParaRPr lang="en-US" sz="1400" dirty="0"/>
          </a:p>
        </p:txBody>
      </p:sp>
      <p:sp>
        <p:nvSpPr>
          <p:cNvPr id="6" name="TextBox 5">
            <a:extLst>
              <a:ext uri="{FF2B5EF4-FFF2-40B4-BE49-F238E27FC236}">
                <a16:creationId xmlns:a16="http://schemas.microsoft.com/office/drawing/2014/main" id="{4737AF9F-41E2-7943-8865-1E75920F9091}"/>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211716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0C7C5D64-A59B-334B-9A74-04B633E05661}"/>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
        <p:nvSpPr>
          <p:cNvPr id="3" name="Title 1">
            <a:extLst>
              <a:ext uri="{FF2B5EF4-FFF2-40B4-BE49-F238E27FC236}">
                <a16:creationId xmlns:a16="http://schemas.microsoft.com/office/drawing/2014/main" id="{3B6D9D3C-EED6-D246-BD86-851698628F03}"/>
              </a:ext>
            </a:extLst>
          </p:cNvPr>
          <p:cNvSpPr txBox="1">
            <a:spLocks/>
          </p:cNvSpPr>
          <p:nvPr/>
        </p:nvSpPr>
        <p:spPr bwMode="auto">
          <a:xfrm>
            <a:off x="296898" y="40417"/>
            <a:ext cx="8389903" cy="49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75" tIns="182875" rIns="182875" bIns="182875" numCol="1" anchor="ctr" anchorCtr="0" compatLnSpc="1">
            <a:prstTxWarp prst="textNoShape">
              <a:avLst/>
            </a:prstTxWarp>
            <a:noAutofit/>
          </a:bodyPr>
          <a:lstStyle>
            <a:lvl1pPr lvl="0" algn="ctr" rtl="0" eaLnBrk="1" fontAlgn="base" hangingPunct="1">
              <a:lnSpc>
                <a:spcPct val="90000"/>
              </a:lnSpc>
              <a:spcBef>
                <a:spcPts val="0"/>
              </a:spcBef>
              <a:spcAft>
                <a:spcPts val="0"/>
              </a:spcAft>
              <a:buClr>
                <a:srgbClr val="262626"/>
              </a:buClr>
              <a:buSzPts val="2400"/>
              <a:buFont typeface="Avenir"/>
              <a:buNone/>
              <a:defRPr sz="1800" b="1" i="0" cap="none">
                <a:solidFill>
                  <a:srgbClr val="120C48"/>
                </a:solidFill>
                <a:latin typeface="Avenir"/>
                <a:ea typeface="Avenir"/>
                <a:cs typeface="Avenir"/>
                <a:sym typeface="Avenir"/>
              </a:defRPr>
            </a:lvl1pPr>
            <a:lvl2pPr lvl="1" algn="l" rtl="0" eaLnBrk="1" fontAlgn="base" hangingPunct="1">
              <a:spcBef>
                <a:spcPts val="0"/>
              </a:spcBef>
              <a:spcAft>
                <a:spcPts val="0"/>
              </a:spcAft>
              <a:buSzPts val="1400"/>
              <a:buNone/>
              <a:defRPr sz="3200" b="1">
                <a:solidFill>
                  <a:srgbClr val="522380"/>
                </a:solidFill>
                <a:latin typeface="Arial" charset="0"/>
                <a:cs typeface="Arial" charset="0"/>
              </a:defRPr>
            </a:lvl2pPr>
            <a:lvl3pPr lvl="2" algn="l" rtl="0" eaLnBrk="1" fontAlgn="base" hangingPunct="1">
              <a:spcBef>
                <a:spcPts val="0"/>
              </a:spcBef>
              <a:spcAft>
                <a:spcPts val="0"/>
              </a:spcAft>
              <a:buSzPts val="1400"/>
              <a:buNone/>
              <a:defRPr sz="3200" b="1">
                <a:solidFill>
                  <a:srgbClr val="522380"/>
                </a:solidFill>
                <a:latin typeface="Arial" charset="0"/>
                <a:cs typeface="Arial" charset="0"/>
              </a:defRPr>
            </a:lvl3pPr>
            <a:lvl4pPr lvl="3" algn="l" rtl="0" eaLnBrk="1" fontAlgn="base" hangingPunct="1">
              <a:spcBef>
                <a:spcPts val="0"/>
              </a:spcBef>
              <a:spcAft>
                <a:spcPts val="0"/>
              </a:spcAft>
              <a:buSzPts val="1400"/>
              <a:buNone/>
              <a:defRPr sz="3200" b="1">
                <a:solidFill>
                  <a:srgbClr val="522380"/>
                </a:solidFill>
                <a:latin typeface="Arial" charset="0"/>
                <a:cs typeface="Arial" charset="0"/>
              </a:defRPr>
            </a:lvl4pPr>
            <a:lvl5pPr lvl="4" algn="l" rtl="0" eaLnBrk="1" fontAlgn="base" hangingPunct="1">
              <a:spcBef>
                <a:spcPts val="0"/>
              </a:spcBef>
              <a:spcAft>
                <a:spcPts val="0"/>
              </a:spcAft>
              <a:buSzPts val="1400"/>
              <a:buNone/>
              <a:defRPr sz="3200" b="1">
                <a:solidFill>
                  <a:srgbClr val="522380"/>
                </a:solidFill>
                <a:latin typeface="Arial" charset="0"/>
                <a:cs typeface="Arial" charset="0"/>
              </a:defRPr>
            </a:lvl5pPr>
            <a:lvl6pPr marL="457200" lvl="5" algn="l" rtl="0" eaLnBrk="1" fontAlgn="base" hangingPunct="1">
              <a:spcBef>
                <a:spcPts val="0"/>
              </a:spcBef>
              <a:spcAft>
                <a:spcPts val="0"/>
              </a:spcAft>
              <a:buSzPts val="1400"/>
              <a:buNone/>
              <a:defRPr sz="3200" b="1">
                <a:solidFill>
                  <a:srgbClr val="522380"/>
                </a:solidFill>
                <a:latin typeface="Gill Sans MT" pitchFamily="34" charset="0"/>
              </a:defRPr>
            </a:lvl6pPr>
            <a:lvl7pPr marL="914400" lvl="6" algn="l" rtl="0" eaLnBrk="1" fontAlgn="base" hangingPunct="1">
              <a:spcBef>
                <a:spcPts val="0"/>
              </a:spcBef>
              <a:spcAft>
                <a:spcPts val="0"/>
              </a:spcAft>
              <a:buSzPts val="1400"/>
              <a:buNone/>
              <a:defRPr sz="3200" b="1">
                <a:solidFill>
                  <a:srgbClr val="522380"/>
                </a:solidFill>
                <a:latin typeface="Gill Sans MT" pitchFamily="34" charset="0"/>
              </a:defRPr>
            </a:lvl7pPr>
            <a:lvl8pPr marL="1371600" lvl="7" algn="l" rtl="0" eaLnBrk="1" fontAlgn="base" hangingPunct="1">
              <a:spcBef>
                <a:spcPts val="0"/>
              </a:spcBef>
              <a:spcAft>
                <a:spcPts val="0"/>
              </a:spcAft>
              <a:buSzPts val="1400"/>
              <a:buNone/>
              <a:defRPr sz="3200" b="1">
                <a:solidFill>
                  <a:srgbClr val="522380"/>
                </a:solidFill>
                <a:latin typeface="Gill Sans MT" pitchFamily="34" charset="0"/>
              </a:defRPr>
            </a:lvl8pPr>
            <a:lvl9pPr marL="1828800" lvl="8" algn="l" rtl="0" eaLnBrk="1" fontAlgn="base" hangingPunct="1">
              <a:spcBef>
                <a:spcPts val="0"/>
              </a:spcBef>
              <a:spcAft>
                <a:spcPts val="0"/>
              </a:spcAft>
              <a:buSzPts val="1400"/>
              <a:buNone/>
              <a:defRPr sz="3200" b="1">
                <a:solidFill>
                  <a:srgbClr val="522380"/>
                </a:solidFill>
                <a:latin typeface="Gill Sans MT" pitchFamily="34" charset="0"/>
              </a:defRPr>
            </a:lvl9pPr>
          </a:lstStyle>
          <a:p>
            <a:r>
              <a:rPr lang="en-US" sz="1600" kern="0" dirty="0">
                <a:latin typeface="Avenir Next Demi Bold" panose="020B0503020202020204" pitchFamily="34" charset="0"/>
              </a:rPr>
              <a:t>Use Case: Data Lake</a:t>
            </a:r>
          </a:p>
        </p:txBody>
      </p:sp>
      <p:sp>
        <p:nvSpPr>
          <p:cNvPr id="4" name="TextBox 3">
            <a:extLst>
              <a:ext uri="{FF2B5EF4-FFF2-40B4-BE49-F238E27FC236}">
                <a16:creationId xmlns:a16="http://schemas.microsoft.com/office/drawing/2014/main" id="{B0DDAB7D-0223-C443-85FF-4A375DB58EC8}"/>
              </a:ext>
            </a:extLst>
          </p:cNvPr>
          <p:cNvSpPr txBox="1"/>
          <p:nvPr/>
        </p:nvSpPr>
        <p:spPr>
          <a:xfrm>
            <a:off x="4963127" y="1331315"/>
            <a:ext cx="3618367" cy="2980624"/>
          </a:xfrm>
          <a:prstGeom prst="rect">
            <a:avLst/>
          </a:prstGeom>
          <a:noFill/>
        </p:spPr>
        <p:txBody>
          <a:bodyPr wrap="square" rtlCol="0">
            <a:spAutoFit/>
          </a:bodyPr>
          <a:lstStyle/>
          <a:p>
            <a:pPr>
              <a:lnSpc>
                <a:spcPct val="150000"/>
              </a:lnSpc>
            </a:pPr>
            <a:r>
              <a:rPr lang="en-US" sz="1050" b="1" dirty="0">
                <a:latin typeface="Montserrat" pitchFamily="2" charset="77"/>
              </a:rPr>
              <a:t>KEY</a:t>
            </a:r>
            <a:r>
              <a:rPr lang="en-US" sz="1050" dirty="0">
                <a:latin typeface="Avenir Next" panose="020B0503020202020204" pitchFamily="34" charset="0"/>
              </a:rPr>
              <a:t> </a:t>
            </a:r>
          </a:p>
          <a:p>
            <a:pPr marL="128588" indent="-128588">
              <a:lnSpc>
                <a:spcPct val="150000"/>
              </a:lnSpc>
              <a:buFont typeface="Wingdings" pitchFamily="2" charset="2"/>
              <a:buChar char="§"/>
            </a:pPr>
            <a:r>
              <a:rPr lang="en-US" sz="1050" dirty="0">
                <a:latin typeface="Avenir Next" panose="020B0503020202020204" pitchFamily="34" charset="0"/>
              </a:rPr>
              <a:t>A SODA Data Store project</a:t>
            </a:r>
          </a:p>
          <a:p>
            <a:pPr marL="128588" indent="-128588">
              <a:lnSpc>
                <a:spcPct val="150000"/>
              </a:lnSpc>
              <a:buFont typeface="Wingdings" pitchFamily="2" charset="2"/>
              <a:buChar char="§"/>
            </a:pPr>
            <a:r>
              <a:rPr lang="en-US" sz="1050" dirty="0">
                <a:latin typeface="Avenir Next" panose="020B0503020202020204" pitchFamily="34" charset="0"/>
              </a:rPr>
              <a:t>A collaboration between SODA </a:t>
            </a:r>
            <a:r>
              <a:rPr lang="en-US" sz="1050" dirty="0" err="1">
                <a:latin typeface="Avenir Next" panose="020B0503020202020204" pitchFamily="34" charset="0"/>
              </a:rPr>
              <a:t>Multicloud</a:t>
            </a:r>
            <a:r>
              <a:rPr lang="en-US" sz="1050" dirty="0">
                <a:latin typeface="Avenir Next" panose="020B0503020202020204" pitchFamily="34" charset="0"/>
              </a:rPr>
              <a:t> + China Unicom YIG project</a:t>
            </a:r>
          </a:p>
          <a:p>
            <a:pPr marL="128588" indent="-128588">
              <a:lnSpc>
                <a:spcPct val="150000"/>
              </a:lnSpc>
              <a:buFont typeface="Wingdings" pitchFamily="2" charset="2"/>
              <a:buChar char="§"/>
            </a:pPr>
            <a:r>
              <a:rPr lang="en-US" sz="1050" dirty="0">
                <a:latin typeface="Avenir Next" panose="020B0503020202020204" pitchFamily="34" charset="0"/>
              </a:rPr>
              <a:t>Global metadata single namespace</a:t>
            </a:r>
          </a:p>
          <a:p>
            <a:pPr marL="128588" indent="-128588">
              <a:lnSpc>
                <a:spcPct val="150000"/>
              </a:lnSpc>
              <a:buFont typeface="Wingdings" pitchFamily="2" charset="2"/>
              <a:buChar char="§"/>
            </a:pPr>
            <a:r>
              <a:rPr lang="en-US" sz="1050" dirty="0">
                <a:latin typeface="Avenir Next" panose="020B0503020202020204" pitchFamily="34" charset="0"/>
              </a:rPr>
              <a:t>Scalable on-premise storage using Ceph clusters</a:t>
            </a:r>
          </a:p>
          <a:p>
            <a:pPr marL="128588" indent="-128588">
              <a:lnSpc>
                <a:spcPct val="150000"/>
              </a:lnSpc>
              <a:buFont typeface="Wingdings" pitchFamily="2" charset="2"/>
              <a:buChar char="§"/>
            </a:pPr>
            <a:r>
              <a:rPr lang="en-US" sz="1050" dirty="0">
                <a:latin typeface="Avenir Next" panose="020B0503020202020204" pitchFamily="34" charset="0"/>
              </a:rPr>
              <a:t>Hybrid/multi-cloud storage </a:t>
            </a:r>
          </a:p>
          <a:p>
            <a:pPr marL="128588" indent="-128588">
              <a:lnSpc>
                <a:spcPct val="150000"/>
              </a:lnSpc>
              <a:buFont typeface="Wingdings" pitchFamily="2" charset="2"/>
              <a:buChar char="§"/>
            </a:pPr>
            <a:r>
              <a:rPr lang="en-US" sz="1050" dirty="0">
                <a:latin typeface="Avenir Next" panose="020B0503020202020204" pitchFamily="34" charset="0"/>
              </a:rPr>
              <a:t>Common S3 interface for data streaming, analytics, ML</a:t>
            </a:r>
          </a:p>
          <a:p>
            <a:pPr marL="128588" indent="-128588">
              <a:lnSpc>
                <a:spcPct val="150000"/>
              </a:lnSpc>
              <a:buFont typeface="Wingdings" pitchFamily="2" charset="2"/>
              <a:buChar char="§"/>
            </a:pPr>
            <a:r>
              <a:rPr lang="en-US" sz="1050" dirty="0">
                <a:latin typeface="Avenir Next" panose="020B0503020202020204" pitchFamily="34" charset="0"/>
              </a:rPr>
              <a:t>S3 Select in development</a:t>
            </a:r>
          </a:p>
          <a:p>
            <a:pPr marL="128588" indent="-128588">
              <a:lnSpc>
                <a:spcPct val="150000"/>
              </a:lnSpc>
              <a:buFont typeface="Wingdings" pitchFamily="2" charset="2"/>
              <a:buChar char="§"/>
            </a:pPr>
            <a:r>
              <a:rPr lang="en-US" sz="1050" dirty="0">
                <a:latin typeface="Avenir Next" panose="020B0503020202020204" pitchFamily="34" charset="0"/>
              </a:rPr>
              <a:t>Search Engine planned</a:t>
            </a:r>
          </a:p>
          <a:p>
            <a:pPr marL="128588" indent="-128588">
              <a:lnSpc>
                <a:spcPct val="150000"/>
              </a:lnSpc>
              <a:buFont typeface="Wingdings" pitchFamily="2" charset="2"/>
              <a:buChar char="§"/>
            </a:pPr>
            <a:r>
              <a:rPr lang="en-US" sz="1050" dirty="0">
                <a:latin typeface="Avenir Next" panose="020B0503020202020204" pitchFamily="34" charset="0"/>
              </a:rPr>
              <a:t>Status: In development, release Q2/Q3 2020</a:t>
            </a:r>
          </a:p>
        </p:txBody>
      </p:sp>
      <p:sp>
        <p:nvSpPr>
          <p:cNvPr id="5" name="TextBox 4">
            <a:extLst>
              <a:ext uri="{FF2B5EF4-FFF2-40B4-BE49-F238E27FC236}">
                <a16:creationId xmlns:a16="http://schemas.microsoft.com/office/drawing/2014/main" id="{168BB06F-BC3D-5F4E-81AA-4CF5314589EE}"/>
              </a:ext>
            </a:extLst>
          </p:cNvPr>
          <p:cNvSpPr txBox="1"/>
          <p:nvPr/>
        </p:nvSpPr>
        <p:spPr>
          <a:xfrm>
            <a:off x="6071476" y="855783"/>
            <a:ext cx="1401666" cy="276999"/>
          </a:xfrm>
          <a:prstGeom prst="rect">
            <a:avLst/>
          </a:prstGeom>
          <a:noFill/>
        </p:spPr>
        <p:txBody>
          <a:bodyPr wrap="none" rtlCol="0" anchor="ctr" anchorCtr="0">
            <a:spAutoFit/>
          </a:bodyPr>
          <a:lstStyle/>
          <a:p>
            <a:pPr algn="ctr"/>
            <a:r>
              <a:rPr lang="en-US" sz="1200" spc="225" dirty="0">
                <a:latin typeface="Montserrat" charset="0"/>
                <a:ea typeface="Montserrat" charset="0"/>
                <a:cs typeface="Montserrat" charset="0"/>
              </a:rPr>
              <a:t>China Unicom</a:t>
            </a:r>
          </a:p>
        </p:txBody>
      </p:sp>
      <p:sp>
        <p:nvSpPr>
          <p:cNvPr id="6" name="Rectangle 5">
            <a:extLst>
              <a:ext uri="{FF2B5EF4-FFF2-40B4-BE49-F238E27FC236}">
                <a16:creationId xmlns:a16="http://schemas.microsoft.com/office/drawing/2014/main" id="{CC19988A-B422-574E-9C87-FA20CDFE944F}"/>
              </a:ext>
            </a:extLst>
          </p:cNvPr>
          <p:cNvSpPr/>
          <p:nvPr/>
        </p:nvSpPr>
        <p:spPr>
          <a:xfrm>
            <a:off x="0" y="530901"/>
            <a:ext cx="4830418" cy="44088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75" dirty="0">
              <a:latin typeface="Source Sans Pro Light" charset="0"/>
            </a:endParaRPr>
          </a:p>
        </p:txBody>
      </p:sp>
      <p:cxnSp>
        <p:nvCxnSpPr>
          <p:cNvPr id="7" name="Straight Arrow Connector 6">
            <a:extLst>
              <a:ext uri="{FF2B5EF4-FFF2-40B4-BE49-F238E27FC236}">
                <a16:creationId xmlns:a16="http://schemas.microsoft.com/office/drawing/2014/main" id="{6679EABB-807E-1648-AEF0-23AC4A1DC9BD}"/>
              </a:ext>
            </a:extLst>
          </p:cNvPr>
          <p:cNvCxnSpPr>
            <a:cxnSpLocks/>
            <a:stCxn id="8" idx="2"/>
          </p:cNvCxnSpPr>
          <p:nvPr/>
        </p:nvCxnSpPr>
        <p:spPr>
          <a:xfrm>
            <a:off x="2298038" y="2022977"/>
            <a:ext cx="0" cy="579921"/>
          </a:xfrm>
          <a:prstGeom prst="straightConnector1">
            <a:avLst/>
          </a:prstGeom>
          <a:ln w="952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4855467-58C7-2042-978C-2E3AA89F2804}"/>
              </a:ext>
            </a:extLst>
          </p:cNvPr>
          <p:cNvSpPr/>
          <p:nvPr/>
        </p:nvSpPr>
        <p:spPr>
          <a:xfrm>
            <a:off x="2025920" y="1457665"/>
            <a:ext cx="544235" cy="565313"/>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A60E5E65-336C-4B43-8686-CF8389A1A04F}"/>
              </a:ext>
            </a:extLst>
          </p:cNvPr>
          <p:cNvSpPr/>
          <p:nvPr/>
        </p:nvSpPr>
        <p:spPr>
          <a:xfrm>
            <a:off x="337884" y="3495250"/>
            <a:ext cx="685800" cy="274320"/>
          </a:xfrm>
          <a:prstGeom prst="rect">
            <a:avLst/>
          </a:prstGeom>
          <a:solidFill>
            <a:schemeClr val="bg1">
              <a:lumMod val="50000"/>
            </a:schemeClr>
          </a:solidFill>
          <a:ln w="25400" cap="flat" cmpd="sng" algn="ctr">
            <a:noFill/>
            <a:prstDash val="solid"/>
          </a:ln>
          <a:effectLst/>
        </p:spPr>
        <p:txBody>
          <a:bodyPr rtlCol="0" anchor="ctr"/>
          <a:lstStyle/>
          <a:p>
            <a:pPr algn="ctr" defTabSz="342900">
              <a:defRPr/>
            </a:pPr>
            <a:r>
              <a:rPr lang="en-US" sz="600"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Ceph</a:t>
            </a:r>
          </a:p>
          <a:p>
            <a:pPr algn="ctr" defTabSz="342900">
              <a:defRPr/>
            </a:pPr>
            <a:r>
              <a:rPr lang="en-US" sz="600"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Cluster</a:t>
            </a:r>
          </a:p>
        </p:txBody>
      </p:sp>
      <p:cxnSp>
        <p:nvCxnSpPr>
          <p:cNvPr id="10" name="Straight Arrow Connector 9">
            <a:extLst>
              <a:ext uri="{FF2B5EF4-FFF2-40B4-BE49-F238E27FC236}">
                <a16:creationId xmlns:a16="http://schemas.microsoft.com/office/drawing/2014/main" id="{1528DD73-A8FF-0048-A59B-67925FA3E198}"/>
              </a:ext>
            </a:extLst>
          </p:cNvPr>
          <p:cNvCxnSpPr>
            <a:cxnSpLocks/>
            <a:stCxn id="12" idx="2"/>
            <a:endCxn id="9" idx="0"/>
          </p:cNvCxnSpPr>
          <p:nvPr/>
        </p:nvCxnSpPr>
        <p:spPr>
          <a:xfrm flipH="1">
            <a:off x="680784" y="2881997"/>
            <a:ext cx="1611004" cy="613253"/>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5C81A47-88C8-6E49-80E2-B286C8FA7EF4}"/>
              </a:ext>
            </a:extLst>
          </p:cNvPr>
          <p:cNvSpPr/>
          <p:nvPr/>
        </p:nvSpPr>
        <p:spPr>
          <a:xfrm>
            <a:off x="1165164" y="3495250"/>
            <a:ext cx="685800" cy="274320"/>
          </a:xfrm>
          <a:prstGeom prst="rect">
            <a:avLst/>
          </a:prstGeom>
          <a:solidFill>
            <a:schemeClr val="bg1">
              <a:lumMod val="50000"/>
            </a:schemeClr>
          </a:solidFill>
          <a:ln w="25400" cap="flat" cmpd="sng" algn="ctr">
            <a:noFill/>
            <a:prstDash val="solid"/>
          </a:ln>
          <a:effectLst/>
        </p:spPr>
        <p:txBody>
          <a:bodyPr rtlCol="0" anchor="ctr"/>
          <a:lstStyle/>
          <a:p>
            <a:pPr algn="ctr" defTabSz="342900">
              <a:defRPr/>
            </a:pPr>
            <a:r>
              <a:rPr lang="en-US" sz="600"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Ceph</a:t>
            </a:r>
            <a:br>
              <a:rPr lang="en-US" sz="600"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br>
            <a:r>
              <a:rPr lang="en-US" sz="600"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Cluster</a:t>
            </a:r>
          </a:p>
        </p:txBody>
      </p:sp>
      <p:sp>
        <p:nvSpPr>
          <p:cNvPr id="12" name="Rectangle 11">
            <a:extLst>
              <a:ext uri="{FF2B5EF4-FFF2-40B4-BE49-F238E27FC236}">
                <a16:creationId xmlns:a16="http://schemas.microsoft.com/office/drawing/2014/main" id="{9E009F1C-FF51-F646-BAA1-83F5E110F157}"/>
              </a:ext>
            </a:extLst>
          </p:cNvPr>
          <p:cNvSpPr/>
          <p:nvPr/>
        </p:nvSpPr>
        <p:spPr>
          <a:xfrm>
            <a:off x="277793" y="2607677"/>
            <a:ext cx="4027990" cy="274320"/>
          </a:xfrm>
          <a:prstGeom prst="rect">
            <a:avLst/>
          </a:prstGeom>
          <a:solidFill>
            <a:schemeClr val="accent2">
              <a:lumMod val="60000"/>
              <a:lumOff val="40000"/>
            </a:schemeClr>
          </a:solidFill>
          <a:ln w="25400" cap="flat" cmpd="sng" algn="ctr">
            <a:noFill/>
            <a:prstDash val="solid"/>
          </a:ln>
          <a:effectLst/>
        </p:spPr>
        <p:txBody>
          <a:bodyPr rtlCol="0" anchor="ctr"/>
          <a:lstStyle/>
          <a:p>
            <a:pPr algn="ctr" defTabSz="342900">
              <a:defRPr/>
            </a:pPr>
            <a:r>
              <a:rPr lang="en-US" sz="825" b="1" kern="0" dirty="0">
                <a:solidFill>
                  <a:prstClr val="white"/>
                </a:solidFill>
                <a:latin typeface="abeatbyKai" pitchFamily="2" charset="0"/>
                <a:ea typeface="Verdana" panose="020B0604030504040204" pitchFamily="34" charset="0"/>
                <a:cs typeface="Verdana" panose="020B0604030504040204" pitchFamily="34" charset="0"/>
              </a:rPr>
              <a:t>soda</a:t>
            </a:r>
          </a:p>
        </p:txBody>
      </p:sp>
      <p:cxnSp>
        <p:nvCxnSpPr>
          <p:cNvPr id="13" name="Straight Arrow Connector 12">
            <a:extLst>
              <a:ext uri="{FF2B5EF4-FFF2-40B4-BE49-F238E27FC236}">
                <a16:creationId xmlns:a16="http://schemas.microsoft.com/office/drawing/2014/main" id="{7CAD0EAF-E1A3-4443-9CEF-90AF485AE8B5}"/>
              </a:ext>
            </a:extLst>
          </p:cNvPr>
          <p:cNvCxnSpPr>
            <a:cxnSpLocks/>
            <a:stCxn id="12" idx="2"/>
            <a:endCxn id="11" idx="0"/>
          </p:cNvCxnSpPr>
          <p:nvPr/>
        </p:nvCxnSpPr>
        <p:spPr>
          <a:xfrm flipH="1">
            <a:off x="1508064" y="2881997"/>
            <a:ext cx="783724" cy="613253"/>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FC3AB9-A49C-EC4D-B6E3-2BA0A4D571B5}"/>
              </a:ext>
            </a:extLst>
          </p:cNvPr>
          <p:cNvCxnSpPr>
            <a:cxnSpLocks/>
            <a:stCxn id="12" idx="2"/>
            <a:endCxn id="15" idx="3"/>
          </p:cNvCxnSpPr>
          <p:nvPr/>
        </p:nvCxnSpPr>
        <p:spPr>
          <a:xfrm>
            <a:off x="2291788" y="2881997"/>
            <a:ext cx="1224144" cy="494288"/>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Cloud 14">
            <a:extLst>
              <a:ext uri="{FF2B5EF4-FFF2-40B4-BE49-F238E27FC236}">
                <a16:creationId xmlns:a16="http://schemas.microsoft.com/office/drawing/2014/main" id="{4F76DBF8-B680-7347-A9A4-E52831185FA9}"/>
              </a:ext>
            </a:extLst>
          </p:cNvPr>
          <p:cNvSpPr/>
          <p:nvPr/>
        </p:nvSpPr>
        <p:spPr>
          <a:xfrm>
            <a:off x="2873110" y="3333270"/>
            <a:ext cx="1285643" cy="752319"/>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75" dirty="0">
              <a:solidFill>
                <a:schemeClr val="bg2"/>
              </a:solidFill>
            </a:endParaRPr>
          </a:p>
        </p:txBody>
      </p:sp>
      <p:grpSp>
        <p:nvGrpSpPr>
          <p:cNvPr id="16" name="Group 15">
            <a:extLst>
              <a:ext uri="{FF2B5EF4-FFF2-40B4-BE49-F238E27FC236}">
                <a16:creationId xmlns:a16="http://schemas.microsoft.com/office/drawing/2014/main" id="{98F725C0-7638-4948-94C4-28B96603768B}"/>
              </a:ext>
            </a:extLst>
          </p:cNvPr>
          <p:cNvGrpSpPr/>
          <p:nvPr/>
        </p:nvGrpSpPr>
        <p:grpSpPr>
          <a:xfrm>
            <a:off x="2970699" y="3568632"/>
            <a:ext cx="1188055" cy="291659"/>
            <a:chOff x="4151660" y="3712625"/>
            <a:chExt cx="1191814" cy="292582"/>
          </a:xfrm>
        </p:grpSpPr>
        <p:pic>
          <p:nvPicPr>
            <p:cNvPr id="17" name="Picture 16">
              <a:extLst>
                <a:ext uri="{FF2B5EF4-FFF2-40B4-BE49-F238E27FC236}">
                  <a16:creationId xmlns:a16="http://schemas.microsoft.com/office/drawing/2014/main" id="{A1D6B015-8345-9445-8C6B-1F60DD2622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51660" y="3799668"/>
              <a:ext cx="268947" cy="160920"/>
            </a:xfrm>
            <a:prstGeom prst="rect">
              <a:avLst/>
            </a:prstGeom>
          </p:spPr>
        </p:pic>
        <p:pic>
          <p:nvPicPr>
            <p:cNvPr id="18" name="Picture 17">
              <a:extLst>
                <a:ext uri="{FF2B5EF4-FFF2-40B4-BE49-F238E27FC236}">
                  <a16:creationId xmlns:a16="http://schemas.microsoft.com/office/drawing/2014/main" id="{4AF9FCE4-4C23-CF42-AC1F-4F2448BB486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2358" r="97642">
                          <a14:foregroundMark x1="10613" y1="51515" x2="10613" y2="51515"/>
                          <a14:foregroundMark x1="52830" y1="53030" x2="52830" y2="53030"/>
                          <a14:foregroundMark x1="60613" y1="51515" x2="60613" y2="51515"/>
                          <a14:foregroundMark x1="69340" y1="66667" x2="69340" y2="66667"/>
                          <a14:foregroundMark x1="80660" y1="43939" x2="80660" y2="43939"/>
                          <a14:foregroundMark x1="87500" y1="53030" x2="87500" y2="53030"/>
                        </a14:backgroundRemoval>
                      </a14:imgEffect>
                    </a14:imgLayer>
                  </a14:imgProps>
                </a:ext>
                <a:ext uri="{28A0092B-C50C-407E-A947-70E740481C1C}">
                  <a14:useLocalDpi xmlns:a14="http://schemas.microsoft.com/office/drawing/2010/main"/>
                </a:ext>
              </a:extLst>
            </a:blip>
            <a:srcRect/>
            <a:stretch/>
          </p:blipFill>
          <p:spPr>
            <a:xfrm>
              <a:off x="4488456" y="3787901"/>
              <a:ext cx="469351" cy="146291"/>
            </a:xfrm>
            <a:prstGeom prst="rect">
              <a:avLst/>
            </a:prstGeom>
          </p:spPr>
        </p:pic>
        <p:pic>
          <p:nvPicPr>
            <p:cNvPr id="19" name="Picture 18">
              <a:extLst>
                <a:ext uri="{FF2B5EF4-FFF2-40B4-BE49-F238E27FC236}">
                  <a16:creationId xmlns:a16="http://schemas.microsoft.com/office/drawing/2014/main" id="{6813B63B-32C2-7C40-8E10-5A196B6F4D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5405" y="3712625"/>
              <a:ext cx="418069" cy="292582"/>
            </a:xfrm>
            <a:prstGeom prst="rect">
              <a:avLst/>
            </a:prstGeom>
          </p:spPr>
        </p:pic>
      </p:grpSp>
      <p:sp>
        <p:nvSpPr>
          <p:cNvPr id="20" name="Rectangle 19">
            <a:extLst>
              <a:ext uri="{FF2B5EF4-FFF2-40B4-BE49-F238E27FC236}">
                <a16:creationId xmlns:a16="http://schemas.microsoft.com/office/drawing/2014/main" id="{A7DFA4F4-0578-8649-85D0-118E8FE59CF2}"/>
              </a:ext>
            </a:extLst>
          </p:cNvPr>
          <p:cNvSpPr/>
          <p:nvPr/>
        </p:nvSpPr>
        <p:spPr>
          <a:xfrm>
            <a:off x="3134520" y="3473788"/>
            <a:ext cx="809838" cy="196208"/>
          </a:xfrm>
          <a:prstGeom prst="rect">
            <a:avLst/>
          </a:prstGeom>
        </p:spPr>
        <p:txBody>
          <a:bodyPr wrap="none">
            <a:spAutoFit/>
          </a:bodyPr>
          <a:lstStyle/>
          <a:p>
            <a:pPr algn="ctr" defTabSz="228595">
              <a:defRPr/>
            </a:pPr>
            <a:r>
              <a:rPr lang="en-US" sz="675" kern="0" dirty="0">
                <a:latin typeface="Avenir Next" panose="020B0503020202020204" pitchFamily="34" charset="0"/>
                <a:cs typeface="Arial"/>
                <a:sym typeface="Arial"/>
              </a:rPr>
              <a:t>PUBLIC CLOUD</a:t>
            </a:r>
          </a:p>
        </p:txBody>
      </p:sp>
      <p:sp>
        <p:nvSpPr>
          <p:cNvPr id="21" name="TextBox 20">
            <a:extLst>
              <a:ext uri="{FF2B5EF4-FFF2-40B4-BE49-F238E27FC236}">
                <a16:creationId xmlns:a16="http://schemas.microsoft.com/office/drawing/2014/main" id="{412DECA2-B61F-6C4C-AA64-D3DB446CF79D}"/>
              </a:ext>
            </a:extLst>
          </p:cNvPr>
          <p:cNvSpPr txBox="1"/>
          <p:nvPr/>
        </p:nvSpPr>
        <p:spPr>
          <a:xfrm>
            <a:off x="402601" y="3137063"/>
            <a:ext cx="1473430"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Scalable On-Premise Storage</a:t>
            </a:r>
          </a:p>
        </p:txBody>
      </p:sp>
      <p:cxnSp>
        <p:nvCxnSpPr>
          <p:cNvPr id="22" name="Straight Arrow Connector 21">
            <a:extLst>
              <a:ext uri="{FF2B5EF4-FFF2-40B4-BE49-F238E27FC236}">
                <a16:creationId xmlns:a16="http://schemas.microsoft.com/office/drawing/2014/main" id="{EFA125CD-DD15-E94F-8216-874530CA5F73}"/>
              </a:ext>
            </a:extLst>
          </p:cNvPr>
          <p:cNvCxnSpPr>
            <a:cxnSpLocks/>
            <a:stCxn id="23" idx="2"/>
          </p:cNvCxnSpPr>
          <p:nvPr/>
        </p:nvCxnSpPr>
        <p:spPr>
          <a:xfrm>
            <a:off x="572821" y="2022977"/>
            <a:ext cx="0" cy="579921"/>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0001532-FCCF-6740-829A-5FD06E84FE61}"/>
              </a:ext>
            </a:extLst>
          </p:cNvPr>
          <p:cNvSpPr/>
          <p:nvPr/>
        </p:nvSpPr>
        <p:spPr>
          <a:xfrm>
            <a:off x="300703" y="1457665"/>
            <a:ext cx="544235" cy="565313"/>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4" name="Picture 23">
            <a:extLst>
              <a:ext uri="{FF2B5EF4-FFF2-40B4-BE49-F238E27FC236}">
                <a16:creationId xmlns:a16="http://schemas.microsoft.com/office/drawing/2014/main" id="{F2751482-AB89-6845-9F73-F47D9E848A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685" y="1631744"/>
            <a:ext cx="506271" cy="289298"/>
          </a:xfrm>
          <a:prstGeom prst="rect">
            <a:avLst/>
          </a:prstGeom>
        </p:spPr>
      </p:pic>
      <p:cxnSp>
        <p:nvCxnSpPr>
          <p:cNvPr id="25" name="Straight Arrow Connector 24">
            <a:extLst>
              <a:ext uri="{FF2B5EF4-FFF2-40B4-BE49-F238E27FC236}">
                <a16:creationId xmlns:a16="http://schemas.microsoft.com/office/drawing/2014/main" id="{A9842FF1-BFD5-884C-AA21-C1171609B963}"/>
              </a:ext>
            </a:extLst>
          </p:cNvPr>
          <p:cNvCxnSpPr>
            <a:cxnSpLocks/>
            <a:stCxn id="26" idx="2"/>
          </p:cNvCxnSpPr>
          <p:nvPr/>
        </p:nvCxnSpPr>
        <p:spPr>
          <a:xfrm>
            <a:off x="1147893" y="2022977"/>
            <a:ext cx="0" cy="579921"/>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7129FDE-661D-0342-B43E-08D73A5A1810}"/>
              </a:ext>
            </a:extLst>
          </p:cNvPr>
          <p:cNvSpPr/>
          <p:nvPr/>
        </p:nvSpPr>
        <p:spPr>
          <a:xfrm>
            <a:off x="875776" y="1457665"/>
            <a:ext cx="544235" cy="565313"/>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7" name="Picture 26">
            <a:extLst>
              <a:ext uri="{FF2B5EF4-FFF2-40B4-BE49-F238E27FC236}">
                <a16:creationId xmlns:a16="http://schemas.microsoft.com/office/drawing/2014/main" id="{A21499FA-D434-8E4B-A0EA-D27E8075B61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6468" y="1620008"/>
            <a:ext cx="346322" cy="308822"/>
          </a:xfrm>
          <a:prstGeom prst="rect">
            <a:avLst/>
          </a:prstGeom>
        </p:spPr>
      </p:pic>
      <p:cxnSp>
        <p:nvCxnSpPr>
          <p:cNvPr id="28" name="Straight Arrow Connector 27">
            <a:extLst>
              <a:ext uri="{FF2B5EF4-FFF2-40B4-BE49-F238E27FC236}">
                <a16:creationId xmlns:a16="http://schemas.microsoft.com/office/drawing/2014/main" id="{B5FF3985-4818-C743-9729-58FD238B2A65}"/>
              </a:ext>
            </a:extLst>
          </p:cNvPr>
          <p:cNvCxnSpPr>
            <a:cxnSpLocks/>
            <a:stCxn id="29" idx="2"/>
          </p:cNvCxnSpPr>
          <p:nvPr/>
        </p:nvCxnSpPr>
        <p:spPr>
          <a:xfrm>
            <a:off x="1722965" y="2022977"/>
            <a:ext cx="0" cy="579921"/>
          </a:xfrm>
          <a:prstGeom prst="straightConnector1">
            <a:avLst/>
          </a:prstGeom>
          <a:ln w="952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81BE58B-1FE9-194B-945D-A09A6322A9C6}"/>
              </a:ext>
            </a:extLst>
          </p:cNvPr>
          <p:cNvSpPr/>
          <p:nvPr/>
        </p:nvSpPr>
        <p:spPr>
          <a:xfrm>
            <a:off x="1450848" y="1457665"/>
            <a:ext cx="544235" cy="565313"/>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0" name="Picture 29">
            <a:extLst>
              <a:ext uri="{FF2B5EF4-FFF2-40B4-BE49-F238E27FC236}">
                <a16:creationId xmlns:a16="http://schemas.microsoft.com/office/drawing/2014/main" id="{53ED84C7-BDB5-3C43-A53E-8B369E4EF3B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08470" y="1555271"/>
            <a:ext cx="383792" cy="373559"/>
          </a:xfrm>
          <a:prstGeom prst="rect">
            <a:avLst/>
          </a:prstGeom>
        </p:spPr>
      </p:pic>
      <p:pic>
        <p:nvPicPr>
          <p:cNvPr id="31" name="Picture 30">
            <a:extLst>
              <a:ext uri="{FF2B5EF4-FFF2-40B4-BE49-F238E27FC236}">
                <a16:creationId xmlns:a16="http://schemas.microsoft.com/office/drawing/2014/main" id="{3F0C4DF0-01F1-2E4C-92D2-C2F599FD437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8796" y="1639686"/>
            <a:ext cx="425276" cy="221406"/>
          </a:xfrm>
          <a:prstGeom prst="rect">
            <a:avLst/>
          </a:prstGeom>
        </p:spPr>
      </p:pic>
      <p:cxnSp>
        <p:nvCxnSpPr>
          <p:cNvPr id="32" name="Straight Arrow Connector 31">
            <a:extLst>
              <a:ext uri="{FF2B5EF4-FFF2-40B4-BE49-F238E27FC236}">
                <a16:creationId xmlns:a16="http://schemas.microsoft.com/office/drawing/2014/main" id="{3D62FCC3-4770-F748-9DBB-3DEA2B8AC2E0}"/>
              </a:ext>
            </a:extLst>
          </p:cNvPr>
          <p:cNvCxnSpPr>
            <a:cxnSpLocks/>
            <a:stCxn id="33" idx="2"/>
          </p:cNvCxnSpPr>
          <p:nvPr/>
        </p:nvCxnSpPr>
        <p:spPr>
          <a:xfrm>
            <a:off x="3448183" y="2022977"/>
            <a:ext cx="0" cy="579921"/>
          </a:xfrm>
          <a:prstGeom prst="straightConnector1">
            <a:avLst/>
          </a:prstGeom>
          <a:ln w="952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A14EE2D-443E-4D4B-BBE5-9277AD4DFA78}"/>
              </a:ext>
            </a:extLst>
          </p:cNvPr>
          <p:cNvSpPr/>
          <p:nvPr/>
        </p:nvSpPr>
        <p:spPr>
          <a:xfrm>
            <a:off x="3176065" y="1457665"/>
            <a:ext cx="544235" cy="565313"/>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4" name="Straight Arrow Connector 33">
            <a:extLst>
              <a:ext uri="{FF2B5EF4-FFF2-40B4-BE49-F238E27FC236}">
                <a16:creationId xmlns:a16="http://schemas.microsoft.com/office/drawing/2014/main" id="{FBAF11C0-E052-CE4C-B6D4-54D97FA50DE9}"/>
              </a:ext>
            </a:extLst>
          </p:cNvPr>
          <p:cNvCxnSpPr>
            <a:cxnSpLocks/>
            <a:stCxn id="35" idx="2"/>
          </p:cNvCxnSpPr>
          <p:nvPr/>
        </p:nvCxnSpPr>
        <p:spPr>
          <a:xfrm>
            <a:off x="4023257" y="2022977"/>
            <a:ext cx="0" cy="579921"/>
          </a:xfrm>
          <a:prstGeom prst="straightConnector1">
            <a:avLst/>
          </a:prstGeom>
          <a:ln w="952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8392394-79E8-1641-9597-A9EA071C3691}"/>
              </a:ext>
            </a:extLst>
          </p:cNvPr>
          <p:cNvSpPr/>
          <p:nvPr/>
        </p:nvSpPr>
        <p:spPr>
          <a:xfrm>
            <a:off x="3751139" y="1457665"/>
            <a:ext cx="544235" cy="565313"/>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6" name="Straight Arrow Connector 35">
            <a:extLst>
              <a:ext uri="{FF2B5EF4-FFF2-40B4-BE49-F238E27FC236}">
                <a16:creationId xmlns:a16="http://schemas.microsoft.com/office/drawing/2014/main" id="{75B67A5A-7626-2D40-A66E-9AA460D709D6}"/>
              </a:ext>
            </a:extLst>
          </p:cNvPr>
          <p:cNvCxnSpPr>
            <a:cxnSpLocks/>
            <a:stCxn id="37" idx="2"/>
          </p:cNvCxnSpPr>
          <p:nvPr/>
        </p:nvCxnSpPr>
        <p:spPr>
          <a:xfrm>
            <a:off x="2873110" y="2022977"/>
            <a:ext cx="0" cy="579921"/>
          </a:xfrm>
          <a:prstGeom prst="straightConnector1">
            <a:avLst/>
          </a:prstGeom>
          <a:ln w="952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CA5E9A-CBD1-C645-B9E6-319A2F20AA68}"/>
              </a:ext>
            </a:extLst>
          </p:cNvPr>
          <p:cNvSpPr/>
          <p:nvPr/>
        </p:nvSpPr>
        <p:spPr>
          <a:xfrm>
            <a:off x="2600992" y="1457665"/>
            <a:ext cx="544235" cy="565313"/>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8" name="Picture 37">
            <a:extLst>
              <a:ext uri="{FF2B5EF4-FFF2-40B4-BE49-F238E27FC236}">
                <a16:creationId xmlns:a16="http://schemas.microsoft.com/office/drawing/2014/main" id="{0277F1F5-C9DD-9C4C-B5F0-E5048A87E1E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49309" y="1645528"/>
            <a:ext cx="506071" cy="265688"/>
          </a:xfrm>
          <a:prstGeom prst="rect">
            <a:avLst/>
          </a:prstGeom>
        </p:spPr>
      </p:pic>
      <p:pic>
        <p:nvPicPr>
          <p:cNvPr id="39" name="Picture 38">
            <a:extLst>
              <a:ext uri="{FF2B5EF4-FFF2-40B4-BE49-F238E27FC236}">
                <a16:creationId xmlns:a16="http://schemas.microsoft.com/office/drawing/2014/main" id="{493D8368-6608-BB41-9D33-28920565C5F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0804" y="1680489"/>
            <a:ext cx="575726" cy="187859"/>
          </a:xfrm>
          <a:prstGeom prst="rect">
            <a:avLst/>
          </a:prstGeom>
        </p:spPr>
      </p:pic>
      <p:pic>
        <p:nvPicPr>
          <p:cNvPr id="40" name="Picture 39">
            <a:extLst>
              <a:ext uri="{FF2B5EF4-FFF2-40B4-BE49-F238E27FC236}">
                <a16:creationId xmlns:a16="http://schemas.microsoft.com/office/drawing/2014/main" id="{7945EA74-33E1-374A-92B1-C5BCA2CC91E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289415" y="1620046"/>
            <a:ext cx="317536" cy="317536"/>
          </a:xfrm>
          <a:prstGeom prst="rect">
            <a:avLst/>
          </a:prstGeom>
        </p:spPr>
      </p:pic>
      <p:sp>
        <p:nvSpPr>
          <p:cNvPr id="41" name="TextBox 40">
            <a:extLst>
              <a:ext uri="{FF2B5EF4-FFF2-40B4-BE49-F238E27FC236}">
                <a16:creationId xmlns:a16="http://schemas.microsoft.com/office/drawing/2014/main" id="{EC932FA5-331F-F047-A4F8-9FDE65E08991}"/>
              </a:ext>
            </a:extLst>
          </p:cNvPr>
          <p:cNvSpPr txBox="1"/>
          <p:nvPr/>
        </p:nvSpPr>
        <p:spPr>
          <a:xfrm>
            <a:off x="367417" y="2214835"/>
            <a:ext cx="955043"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Data Streams</a:t>
            </a:r>
          </a:p>
        </p:txBody>
      </p:sp>
      <p:sp>
        <p:nvSpPr>
          <p:cNvPr id="42" name="TextBox 41">
            <a:extLst>
              <a:ext uri="{FF2B5EF4-FFF2-40B4-BE49-F238E27FC236}">
                <a16:creationId xmlns:a16="http://schemas.microsoft.com/office/drawing/2014/main" id="{20EA89A5-BD8D-1044-9455-5C5653869F33}"/>
              </a:ext>
            </a:extLst>
          </p:cNvPr>
          <p:cNvSpPr txBox="1"/>
          <p:nvPr/>
        </p:nvSpPr>
        <p:spPr>
          <a:xfrm>
            <a:off x="1541186" y="2214835"/>
            <a:ext cx="955043"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Data Analytics</a:t>
            </a:r>
          </a:p>
        </p:txBody>
      </p:sp>
      <p:sp>
        <p:nvSpPr>
          <p:cNvPr id="43" name="TextBox 42">
            <a:extLst>
              <a:ext uri="{FF2B5EF4-FFF2-40B4-BE49-F238E27FC236}">
                <a16:creationId xmlns:a16="http://schemas.microsoft.com/office/drawing/2014/main" id="{D32F8050-879C-B24F-87F0-B1AD4FE0B9E8}"/>
              </a:ext>
            </a:extLst>
          </p:cNvPr>
          <p:cNvSpPr txBox="1"/>
          <p:nvPr/>
        </p:nvSpPr>
        <p:spPr>
          <a:xfrm>
            <a:off x="2897254" y="2217242"/>
            <a:ext cx="955043"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Machine Learning</a:t>
            </a:r>
          </a:p>
        </p:txBody>
      </p:sp>
      <p:sp>
        <p:nvSpPr>
          <p:cNvPr id="44" name="TextBox 43">
            <a:extLst>
              <a:ext uri="{FF2B5EF4-FFF2-40B4-BE49-F238E27FC236}">
                <a16:creationId xmlns:a16="http://schemas.microsoft.com/office/drawing/2014/main" id="{8F6B65A8-7CB1-A640-A43B-132A05E829C7}"/>
              </a:ext>
            </a:extLst>
          </p:cNvPr>
          <p:cNvSpPr txBox="1"/>
          <p:nvPr/>
        </p:nvSpPr>
        <p:spPr>
          <a:xfrm>
            <a:off x="2719059" y="3198468"/>
            <a:ext cx="1473430"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Multi-Cloud</a:t>
            </a:r>
          </a:p>
        </p:txBody>
      </p:sp>
      <p:sp>
        <p:nvSpPr>
          <p:cNvPr id="45" name="TextBox 44">
            <a:extLst>
              <a:ext uri="{FF2B5EF4-FFF2-40B4-BE49-F238E27FC236}">
                <a16:creationId xmlns:a16="http://schemas.microsoft.com/office/drawing/2014/main" id="{E2C4A29D-E6E1-C74E-84D8-3D33C504D942}"/>
              </a:ext>
            </a:extLst>
          </p:cNvPr>
          <p:cNvSpPr txBox="1"/>
          <p:nvPr/>
        </p:nvSpPr>
        <p:spPr>
          <a:xfrm>
            <a:off x="947977" y="3514939"/>
            <a:ext cx="260861" cy="219291"/>
          </a:xfrm>
          <a:prstGeom prst="rect">
            <a:avLst/>
          </a:prstGeom>
          <a:noFill/>
        </p:spPr>
        <p:txBody>
          <a:bodyPr wrap="square" lIns="0" rIns="0" rtlCol="0">
            <a:spAutoFit/>
          </a:bodyPr>
          <a:lstStyle/>
          <a:p>
            <a:pPr algn="ctr" defTabSz="685800" fontAlgn="auto">
              <a:spcBef>
                <a:spcPts val="0"/>
              </a:spcBef>
              <a:spcAft>
                <a:spcPts val="0"/>
              </a:spcAft>
              <a:buClr>
                <a:srgbClr val="000000"/>
              </a:buClr>
              <a:defRPr/>
            </a:pPr>
            <a:r>
              <a:rPr lang="en-US" sz="825" kern="0" dirty="0">
                <a:latin typeface="Avenir Next Medium" panose="020B0503020202020204" pitchFamily="34" charset="0"/>
                <a:cs typeface="Arial"/>
                <a:sym typeface="Arial"/>
              </a:rPr>
              <a:t> …</a:t>
            </a:r>
          </a:p>
        </p:txBody>
      </p:sp>
      <p:sp>
        <p:nvSpPr>
          <p:cNvPr id="46" name="Rectangle 45">
            <a:extLst>
              <a:ext uri="{FF2B5EF4-FFF2-40B4-BE49-F238E27FC236}">
                <a16:creationId xmlns:a16="http://schemas.microsoft.com/office/drawing/2014/main" id="{71869259-DE14-8B4B-8861-FA2FE55FB6A1}"/>
              </a:ext>
            </a:extLst>
          </p:cNvPr>
          <p:cNvSpPr/>
          <p:nvPr/>
        </p:nvSpPr>
        <p:spPr>
          <a:xfrm>
            <a:off x="503373" y="2648631"/>
            <a:ext cx="1113008" cy="200985"/>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venir Next" panose="020B0503020202020204" pitchFamily="34" charset="0"/>
              </a:rPr>
              <a:t>Global Metadata</a:t>
            </a:r>
          </a:p>
        </p:txBody>
      </p:sp>
      <p:sp>
        <p:nvSpPr>
          <p:cNvPr id="47" name="Rectangle 46">
            <a:extLst>
              <a:ext uri="{FF2B5EF4-FFF2-40B4-BE49-F238E27FC236}">
                <a16:creationId xmlns:a16="http://schemas.microsoft.com/office/drawing/2014/main" id="{309F1F75-7B49-EA49-B1B4-A7E795CB0E1C}"/>
              </a:ext>
            </a:extLst>
          </p:cNvPr>
          <p:cNvSpPr/>
          <p:nvPr/>
        </p:nvSpPr>
        <p:spPr>
          <a:xfrm>
            <a:off x="3065368" y="2650951"/>
            <a:ext cx="1093385" cy="198665"/>
          </a:xfrm>
          <a:prstGeom prst="rect">
            <a:avLst/>
          </a:prstGeom>
          <a:solidFill>
            <a:schemeClr val="accent1">
              <a:lumMod val="50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venir Next" panose="020B0503020202020204" pitchFamily="34" charset="0"/>
              </a:rPr>
              <a:t>Search Engine</a:t>
            </a:r>
          </a:p>
        </p:txBody>
      </p:sp>
      <p:cxnSp>
        <p:nvCxnSpPr>
          <p:cNvPr id="48" name="Straight Connector 47">
            <a:extLst>
              <a:ext uri="{FF2B5EF4-FFF2-40B4-BE49-F238E27FC236}">
                <a16:creationId xmlns:a16="http://schemas.microsoft.com/office/drawing/2014/main" id="{AC1940B8-1CE9-7D4B-9B09-FB827B5A966C}"/>
              </a:ext>
            </a:extLst>
          </p:cNvPr>
          <p:cNvCxnSpPr>
            <a:cxnSpLocks/>
          </p:cNvCxnSpPr>
          <p:nvPr/>
        </p:nvCxnSpPr>
        <p:spPr>
          <a:xfrm>
            <a:off x="6411130" y="1255742"/>
            <a:ext cx="777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980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93646CF2-5C70-9645-B97B-EE430ED1C77A}"/>
              </a:ext>
            </a:extLst>
          </p:cNvPr>
          <p:cNvSpPr txBox="1">
            <a:spLocks/>
          </p:cNvSpPr>
          <p:nvPr/>
        </p:nvSpPr>
        <p:spPr bwMode="auto">
          <a:xfrm>
            <a:off x="296898" y="40417"/>
            <a:ext cx="8389903" cy="49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75" tIns="182875" rIns="182875" bIns="182875" numCol="1" anchor="ctr" anchorCtr="0" compatLnSpc="1">
            <a:prstTxWarp prst="textNoShape">
              <a:avLst/>
            </a:prstTxWarp>
            <a:noAutofit/>
          </a:bodyPr>
          <a:lstStyle>
            <a:lvl1pPr lvl="0" algn="ctr" rtl="0" eaLnBrk="1" fontAlgn="base" hangingPunct="1">
              <a:lnSpc>
                <a:spcPct val="90000"/>
              </a:lnSpc>
              <a:spcBef>
                <a:spcPts val="0"/>
              </a:spcBef>
              <a:spcAft>
                <a:spcPts val="0"/>
              </a:spcAft>
              <a:buClr>
                <a:srgbClr val="262626"/>
              </a:buClr>
              <a:buSzPts val="2400"/>
              <a:buFont typeface="Avenir"/>
              <a:buNone/>
              <a:defRPr sz="1800" b="1" i="0" cap="none">
                <a:solidFill>
                  <a:srgbClr val="120C48"/>
                </a:solidFill>
                <a:latin typeface="Avenir"/>
                <a:ea typeface="Avenir"/>
                <a:cs typeface="Avenir"/>
                <a:sym typeface="Avenir"/>
              </a:defRPr>
            </a:lvl1pPr>
            <a:lvl2pPr lvl="1" algn="l" rtl="0" eaLnBrk="1" fontAlgn="base" hangingPunct="1">
              <a:spcBef>
                <a:spcPts val="0"/>
              </a:spcBef>
              <a:spcAft>
                <a:spcPts val="0"/>
              </a:spcAft>
              <a:buSzPts val="1400"/>
              <a:buNone/>
              <a:defRPr sz="3200" b="1">
                <a:solidFill>
                  <a:srgbClr val="522380"/>
                </a:solidFill>
                <a:latin typeface="Arial" charset="0"/>
                <a:cs typeface="Arial" charset="0"/>
              </a:defRPr>
            </a:lvl2pPr>
            <a:lvl3pPr lvl="2" algn="l" rtl="0" eaLnBrk="1" fontAlgn="base" hangingPunct="1">
              <a:spcBef>
                <a:spcPts val="0"/>
              </a:spcBef>
              <a:spcAft>
                <a:spcPts val="0"/>
              </a:spcAft>
              <a:buSzPts val="1400"/>
              <a:buNone/>
              <a:defRPr sz="3200" b="1">
                <a:solidFill>
                  <a:srgbClr val="522380"/>
                </a:solidFill>
                <a:latin typeface="Arial" charset="0"/>
                <a:cs typeface="Arial" charset="0"/>
              </a:defRPr>
            </a:lvl3pPr>
            <a:lvl4pPr lvl="3" algn="l" rtl="0" eaLnBrk="1" fontAlgn="base" hangingPunct="1">
              <a:spcBef>
                <a:spcPts val="0"/>
              </a:spcBef>
              <a:spcAft>
                <a:spcPts val="0"/>
              </a:spcAft>
              <a:buSzPts val="1400"/>
              <a:buNone/>
              <a:defRPr sz="3200" b="1">
                <a:solidFill>
                  <a:srgbClr val="522380"/>
                </a:solidFill>
                <a:latin typeface="Arial" charset="0"/>
                <a:cs typeface="Arial" charset="0"/>
              </a:defRPr>
            </a:lvl4pPr>
            <a:lvl5pPr lvl="4" algn="l" rtl="0" eaLnBrk="1" fontAlgn="base" hangingPunct="1">
              <a:spcBef>
                <a:spcPts val="0"/>
              </a:spcBef>
              <a:spcAft>
                <a:spcPts val="0"/>
              </a:spcAft>
              <a:buSzPts val="1400"/>
              <a:buNone/>
              <a:defRPr sz="3200" b="1">
                <a:solidFill>
                  <a:srgbClr val="522380"/>
                </a:solidFill>
                <a:latin typeface="Arial" charset="0"/>
                <a:cs typeface="Arial" charset="0"/>
              </a:defRPr>
            </a:lvl5pPr>
            <a:lvl6pPr marL="457200" lvl="5" algn="l" rtl="0" eaLnBrk="1" fontAlgn="base" hangingPunct="1">
              <a:spcBef>
                <a:spcPts val="0"/>
              </a:spcBef>
              <a:spcAft>
                <a:spcPts val="0"/>
              </a:spcAft>
              <a:buSzPts val="1400"/>
              <a:buNone/>
              <a:defRPr sz="3200" b="1">
                <a:solidFill>
                  <a:srgbClr val="522380"/>
                </a:solidFill>
                <a:latin typeface="Gill Sans MT" pitchFamily="34" charset="0"/>
              </a:defRPr>
            </a:lvl6pPr>
            <a:lvl7pPr marL="914400" lvl="6" algn="l" rtl="0" eaLnBrk="1" fontAlgn="base" hangingPunct="1">
              <a:spcBef>
                <a:spcPts val="0"/>
              </a:spcBef>
              <a:spcAft>
                <a:spcPts val="0"/>
              </a:spcAft>
              <a:buSzPts val="1400"/>
              <a:buNone/>
              <a:defRPr sz="3200" b="1">
                <a:solidFill>
                  <a:srgbClr val="522380"/>
                </a:solidFill>
                <a:latin typeface="Gill Sans MT" pitchFamily="34" charset="0"/>
              </a:defRPr>
            </a:lvl7pPr>
            <a:lvl8pPr marL="1371600" lvl="7" algn="l" rtl="0" eaLnBrk="1" fontAlgn="base" hangingPunct="1">
              <a:spcBef>
                <a:spcPts val="0"/>
              </a:spcBef>
              <a:spcAft>
                <a:spcPts val="0"/>
              </a:spcAft>
              <a:buSzPts val="1400"/>
              <a:buNone/>
              <a:defRPr sz="3200" b="1">
                <a:solidFill>
                  <a:srgbClr val="522380"/>
                </a:solidFill>
                <a:latin typeface="Gill Sans MT" pitchFamily="34" charset="0"/>
              </a:defRPr>
            </a:lvl8pPr>
            <a:lvl9pPr marL="1828800" lvl="8" algn="l" rtl="0" eaLnBrk="1" fontAlgn="base" hangingPunct="1">
              <a:spcBef>
                <a:spcPts val="0"/>
              </a:spcBef>
              <a:spcAft>
                <a:spcPts val="0"/>
              </a:spcAft>
              <a:buSzPts val="1400"/>
              <a:buNone/>
              <a:defRPr sz="3200" b="1">
                <a:solidFill>
                  <a:srgbClr val="522380"/>
                </a:solidFill>
                <a:latin typeface="Gill Sans MT" pitchFamily="34" charset="0"/>
              </a:defRPr>
            </a:lvl9pPr>
          </a:lstStyle>
          <a:p>
            <a:r>
              <a:rPr lang="en-US" sz="1600" kern="0" dirty="0">
                <a:latin typeface="Avenir Next Demi Bold" panose="020B0503020202020204" pitchFamily="34" charset="0"/>
              </a:rPr>
              <a:t>Use Case: Multi Cloud</a:t>
            </a:r>
          </a:p>
        </p:txBody>
      </p:sp>
      <p:sp>
        <p:nvSpPr>
          <p:cNvPr id="57" name="TextBox 56">
            <a:extLst>
              <a:ext uri="{FF2B5EF4-FFF2-40B4-BE49-F238E27FC236}">
                <a16:creationId xmlns:a16="http://schemas.microsoft.com/office/drawing/2014/main" id="{01F60BED-C448-A446-BABF-C8C78718F9C3}"/>
              </a:ext>
            </a:extLst>
          </p:cNvPr>
          <p:cNvSpPr txBox="1"/>
          <p:nvPr/>
        </p:nvSpPr>
        <p:spPr>
          <a:xfrm>
            <a:off x="5687657" y="724639"/>
            <a:ext cx="2043573" cy="276999"/>
          </a:xfrm>
          <a:prstGeom prst="rect">
            <a:avLst/>
          </a:prstGeom>
          <a:noFill/>
        </p:spPr>
        <p:txBody>
          <a:bodyPr wrap="none" rtlCol="0" anchor="ctr" anchorCtr="0">
            <a:spAutoFit/>
          </a:bodyPr>
          <a:lstStyle/>
          <a:p>
            <a:pPr algn="ctr"/>
            <a:r>
              <a:rPr lang="en-US" sz="1200" spc="225" dirty="0">
                <a:latin typeface="Montserrat" charset="0"/>
                <a:ea typeface="Montserrat" charset="0"/>
                <a:cs typeface="Montserrat" charset="0"/>
              </a:rPr>
              <a:t>NTT Communications</a:t>
            </a:r>
          </a:p>
        </p:txBody>
      </p:sp>
      <p:sp>
        <p:nvSpPr>
          <p:cNvPr id="58" name="Subtitle 2">
            <a:extLst>
              <a:ext uri="{FF2B5EF4-FFF2-40B4-BE49-F238E27FC236}">
                <a16:creationId xmlns:a16="http://schemas.microsoft.com/office/drawing/2014/main" id="{5C76C0C6-B45C-AA46-98A7-1C2076E63B2C}"/>
              </a:ext>
            </a:extLst>
          </p:cNvPr>
          <p:cNvSpPr txBox="1">
            <a:spLocks/>
          </p:cNvSpPr>
          <p:nvPr/>
        </p:nvSpPr>
        <p:spPr>
          <a:xfrm>
            <a:off x="5387318" y="4097273"/>
            <a:ext cx="3024150" cy="4943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Snapshot/restore with any storage</a:t>
            </a:r>
          </a:p>
          <a:p>
            <a:pPr algn="l">
              <a:buSzPts val="2400"/>
            </a:pPr>
            <a:r>
              <a:rPr lang="en-US" sz="1050" dirty="0">
                <a:latin typeface="Avenir Next" panose="020B0503020202020204" pitchFamily="34" charset="0"/>
                <a:ea typeface="Arial"/>
                <a:cs typeface="Arial"/>
                <a:sym typeface="Arial"/>
              </a:rPr>
              <a:t>Policy-based multicloud data control</a:t>
            </a:r>
          </a:p>
        </p:txBody>
      </p:sp>
      <p:sp>
        <p:nvSpPr>
          <p:cNvPr id="59" name="TextBox 58">
            <a:extLst>
              <a:ext uri="{FF2B5EF4-FFF2-40B4-BE49-F238E27FC236}">
                <a16:creationId xmlns:a16="http://schemas.microsoft.com/office/drawing/2014/main" id="{B203F99F-9AAB-D048-9A08-C662833053F6}"/>
              </a:ext>
            </a:extLst>
          </p:cNvPr>
          <p:cNvSpPr txBox="1"/>
          <p:nvPr/>
        </p:nvSpPr>
        <p:spPr>
          <a:xfrm>
            <a:off x="5387317" y="3846084"/>
            <a:ext cx="799130"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SOLUTION</a:t>
            </a:r>
          </a:p>
        </p:txBody>
      </p:sp>
      <p:sp>
        <p:nvSpPr>
          <p:cNvPr id="60" name="Subtitle 2">
            <a:extLst>
              <a:ext uri="{FF2B5EF4-FFF2-40B4-BE49-F238E27FC236}">
                <a16:creationId xmlns:a16="http://schemas.microsoft.com/office/drawing/2014/main" id="{FD24724A-1B01-F34D-B77F-8205D5E27BDD}"/>
              </a:ext>
            </a:extLst>
          </p:cNvPr>
          <p:cNvSpPr txBox="1">
            <a:spLocks/>
          </p:cNvSpPr>
          <p:nvPr/>
        </p:nvSpPr>
        <p:spPr>
          <a:xfrm>
            <a:off x="5387318" y="2334992"/>
            <a:ext cx="3024150" cy="4943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Snapshot and restore on single vendor storage </a:t>
            </a:r>
          </a:p>
          <a:p>
            <a:pPr algn="l">
              <a:buSzPts val="2400"/>
            </a:pPr>
            <a:r>
              <a:rPr lang="en-US" sz="1050" dirty="0">
                <a:latin typeface="Avenir Next" panose="020B0503020202020204" pitchFamily="34" charset="0"/>
                <a:ea typeface="Arial"/>
                <a:cs typeface="Arial"/>
                <a:sym typeface="Arial"/>
              </a:rPr>
              <a:t>Supports AWS only</a:t>
            </a:r>
          </a:p>
        </p:txBody>
      </p:sp>
      <p:sp>
        <p:nvSpPr>
          <p:cNvPr id="61" name="TextBox 60">
            <a:extLst>
              <a:ext uri="{FF2B5EF4-FFF2-40B4-BE49-F238E27FC236}">
                <a16:creationId xmlns:a16="http://schemas.microsoft.com/office/drawing/2014/main" id="{4B78AAED-E6F2-0B4A-9D6E-CB23FC8F17DA}"/>
              </a:ext>
            </a:extLst>
          </p:cNvPr>
          <p:cNvSpPr txBox="1"/>
          <p:nvPr/>
        </p:nvSpPr>
        <p:spPr>
          <a:xfrm>
            <a:off x="5387318" y="2083802"/>
            <a:ext cx="597023"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ISSUES</a:t>
            </a:r>
          </a:p>
        </p:txBody>
      </p:sp>
      <p:sp>
        <p:nvSpPr>
          <p:cNvPr id="62" name="Subtitle 2">
            <a:extLst>
              <a:ext uri="{FF2B5EF4-FFF2-40B4-BE49-F238E27FC236}">
                <a16:creationId xmlns:a16="http://schemas.microsoft.com/office/drawing/2014/main" id="{63C32DC7-027E-3042-9E80-9382B47477F2}"/>
              </a:ext>
            </a:extLst>
          </p:cNvPr>
          <p:cNvSpPr txBox="1">
            <a:spLocks/>
          </p:cNvSpPr>
          <p:nvPr/>
        </p:nvSpPr>
        <p:spPr>
          <a:xfrm>
            <a:off x="5387318" y="1423380"/>
            <a:ext cx="3024150" cy="4620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Uses vendor specific solution for cloud snapshots and restore </a:t>
            </a:r>
          </a:p>
        </p:txBody>
      </p:sp>
      <p:sp>
        <p:nvSpPr>
          <p:cNvPr id="63" name="TextBox 62">
            <a:extLst>
              <a:ext uri="{FF2B5EF4-FFF2-40B4-BE49-F238E27FC236}">
                <a16:creationId xmlns:a16="http://schemas.microsoft.com/office/drawing/2014/main" id="{4178E03A-93FE-BA44-8095-0F3C46540D0C}"/>
              </a:ext>
            </a:extLst>
          </p:cNvPr>
          <p:cNvSpPr txBox="1"/>
          <p:nvPr/>
        </p:nvSpPr>
        <p:spPr>
          <a:xfrm>
            <a:off x="5387318" y="1172190"/>
            <a:ext cx="102848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BACKGROUND</a:t>
            </a:r>
          </a:p>
        </p:txBody>
      </p:sp>
      <p:sp>
        <p:nvSpPr>
          <p:cNvPr id="64" name="Shape 2563">
            <a:extLst>
              <a:ext uri="{FF2B5EF4-FFF2-40B4-BE49-F238E27FC236}">
                <a16:creationId xmlns:a16="http://schemas.microsoft.com/office/drawing/2014/main" id="{F2671CE8-8529-624C-AA8C-9FFA7127343D}"/>
              </a:ext>
            </a:extLst>
          </p:cNvPr>
          <p:cNvSpPr/>
          <p:nvPr/>
        </p:nvSpPr>
        <p:spPr>
          <a:xfrm>
            <a:off x="4935235" y="1238327"/>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65" name="Shape 2588">
            <a:extLst>
              <a:ext uri="{FF2B5EF4-FFF2-40B4-BE49-F238E27FC236}">
                <a16:creationId xmlns:a16="http://schemas.microsoft.com/office/drawing/2014/main" id="{F759B81E-A294-1A40-B0F0-11882FB7D519}"/>
              </a:ext>
            </a:extLst>
          </p:cNvPr>
          <p:cNvSpPr/>
          <p:nvPr/>
        </p:nvSpPr>
        <p:spPr>
          <a:xfrm>
            <a:off x="4935235" y="2173539"/>
            <a:ext cx="190451" cy="19045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66" name="Subtitle 2">
            <a:extLst>
              <a:ext uri="{FF2B5EF4-FFF2-40B4-BE49-F238E27FC236}">
                <a16:creationId xmlns:a16="http://schemas.microsoft.com/office/drawing/2014/main" id="{9E560BC3-1121-234D-9ED7-49F52C11949B}"/>
              </a:ext>
            </a:extLst>
          </p:cNvPr>
          <p:cNvSpPr txBox="1">
            <a:spLocks/>
          </p:cNvSpPr>
          <p:nvPr/>
        </p:nvSpPr>
        <p:spPr>
          <a:xfrm>
            <a:off x="5387318" y="3229877"/>
            <a:ext cx="3024150" cy="494392"/>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buSzPts val="2400"/>
            </a:pPr>
            <a:r>
              <a:rPr lang="en-US" sz="1050" dirty="0">
                <a:latin typeface="Avenir Next" panose="020B0503020202020204" pitchFamily="34" charset="0"/>
                <a:ea typeface="Arial"/>
                <a:cs typeface="Arial"/>
                <a:sym typeface="Arial"/>
              </a:rPr>
              <a:t>Multi-vendor storage snapshot and restore</a:t>
            </a:r>
          </a:p>
          <a:p>
            <a:pPr algn="l">
              <a:buSzPts val="2400"/>
            </a:pPr>
            <a:r>
              <a:rPr lang="en-US" sz="1050" dirty="0">
                <a:latin typeface="Avenir Next" panose="020B0503020202020204" pitchFamily="34" charset="0"/>
                <a:ea typeface="Arial"/>
                <a:cs typeface="Arial"/>
                <a:sym typeface="Arial"/>
              </a:rPr>
              <a:t>Snapshot and restore to/from multiple clouds</a:t>
            </a:r>
          </a:p>
        </p:txBody>
      </p:sp>
      <p:sp>
        <p:nvSpPr>
          <p:cNvPr id="67" name="TextBox 66">
            <a:extLst>
              <a:ext uri="{FF2B5EF4-FFF2-40B4-BE49-F238E27FC236}">
                <a16:creationId xmlns:a16="http://schemas.microsoft.com/office/drawing/2014/main" id="{1C141B17-E0FE-C74F-B8AA-E568F3C203A4}"/>
              </a:ext>
            </a:extLst>
          </p:cNvPr>
          <p:cNvSpPr txBox="1"/>
          <p:nvPr/>
        </p:nvSpPr>
        <p:spPr>
          <a:xfrm>
            <a:off x="5387318" y="2978688"/>
            <a:ext cx="1131207" cy="230832"/>
          </a:xfrm>
          <a:prstGeom prst="rect">
            <a:avLst/>
          </a:prstGeom>
          <a:noFill/>
        </p:spPr>
        <p:txBody>
          <a:bodyPr wrap="none" rtlCol="0" anchor="ctr" anchorCtr="0">
            <a:spAutoFit/>
          </a:bodyPr>
          <a:lstStyle/>
          <a:p>
            <a:r>
              <a:rPr lang="en-US" sz="900" b="1" spc="113" dirty="0">
                <a:latin typeface="Montserrat" charset="0"/>
                <a:ea typeface="Montserrat" charset="0"/>
                <a:cs typeface="Montserrat" charset="0"/>
              </a:rPr>
              <a:t>REQUIREMENTS</a:t>
            </a:r>
          </a:p>
        </p:txBody>
      </p:sp>
      <p:sp>
        <p:nvSpPr>
          <p:cNvPr id="68" name="Shape 2629">
            <a:extLst>
              <a:ext uri="{FF2B5EF4-FFF2-40B4-BE49-F238E27FC236}">
                <a16:creationId xmlns:a16="http://schemas.microsoft.com/office/drawing/2014/main" id="{8D912F87-44D2-0F42-8830-CC24A0C600E8}"/>
              </a:ext>
            </a:extLst>
          </p:cNvPr>
          <p:cNvSpPr/>
          <p:nvPr/>
        </p:nvSpPr>
        <p:spPr>
          <a:xfrm>
            <a:off x="4935238" y="3081352"/>
            <a:ext cx="190504" cy="20949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69" name="Shape 2579">
            <a:extLst>
              <a:ext uri="{FF2B5EF4-FFF2-40B4-BE49-F238E27FC236}">
                <a16:creationId xmlns:a16="http://schemas.microsoft.com/office/drawing/2014/main" id="{713E0306-54E1-194F-B261-7D048D817776}"/>
              </a:ext>
            </a:extLst>
          </p:cNvPr>
          <p:cNvSpPr/>
          <p:nvPr/>
        </p:nvSpPr>
        <p:spPr>
          <a:xfrm>
            <a:off x="4935235" y="3948748"/>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accent6"/>
          </a:solidFill>
          <a:ln w="12700">
            <a:solidFill>
              <a:schemeClr val="accent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70" name="Rectangle 69">
            <a:extLst>
              <a:ext uri="{FF2B5EF4-FFF2-40B4-BE49-F238E27FC236}">
                <a16:creationId xmlns:a16="http://schemas.microsoft.com/office/drawing/2014/main" id="{3AFA79E0-3102-D743-8668-5D8ED0249827}"/>
              </a:ext>
            </a:extLst>
          </p:cNvPr>
          <p:cNvSpPr/>
          <p:nvPr/>
        </p:nvSpPr>
        <p:spPr>
          <a:xfrm>
            <a:off x="0" y="540840"/>
            <a:ext cx="4830418" cy="44088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75" dirty="0">
              <a:latin typeface="Source Sans Pro Light" charset="0"/>
            </a:endParaRPr>
          </a:p>
        </p:txBody>
      </p:sp>
      <p:sp>
        <p:nvSpPr>
          <p:cNvPr id="71" name="Oval 70">
            <a:extLst>
              <a:ext uri="{FF2B5EF4-FFF2-40B4-BE49-F238E27FC236}">
                <a16:creationId xmlns:a16="http://schemas.microsoft.com/office/drawing/2014/main" id="{4A5E1E77-58D6-004A-8C67-726CEA13E203}"/>
              </a:ext>
            </a:extLst>
          </p:cNvPr>
          <p:cNvSpPr/>
          <p:nvPr/>
        </p:nvSpPr>
        <p:spPr>
          <a:xfrm>
            <a:off x="2765166" y="1748486"/>
            <a:ext cx="1440070" cy="7065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2" name="Rectangle 71">
            <a:extLst>
              <a:ext uri="{FF2B5EF4-FFF2-40B4-BE49-F238E27FC236}">
                <a16:creationId xmlns:a16="http://schemas.microsoft.com/office/drawing/2014/main" id="{6C44E1D5-78F8-7240-80C5-F22837F33E90}"/>
              </a:ext>
            </a:extLst>
          </p:cNvPr>
          <p:cNvSpPr/>
          <p:nvPr/>
        </p:nvSpPr>
        <p:spPr>
          <a:xfrm>
            <a:off x="3228026" y="2084001"/>
            <a:ext cx="514350" cy="179076"/>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73" name="Oval 72">
            <a:extLst>
              <a:ext uri="{FF2B5EF4-FFF2-40B4-BE49-F238E27FC236}">
                <a16:creationId xmlns:a16="http://schemas.microsoft.com/office/drawing/2014/main" id="{C3590F15-67F0-AA48-91BD-4BA13316A8AE}"/>
              </a:ext>
            </a:extLst>
          </p:cNvPr>
          <p:cNvSpPr/>
          <p:nvPr/>
        </p:nvSpPr>
        <p:spPr>
          <a:xfrm>
            <a:off x="571433" y="1898338"/>
            <a:ext cx="1121856" cy="5504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74" name="TextBox 73">
            <a:extLst>
              <a:ext uri="{FF2B5EF4-FFF2-40B4-BE49-F238E27FC236}">
                <a16:creationId xmlns:a16="http://schemas.microsoft.com/office/drawing/2014/main" id="{57C1F02B-7AEA-2647-9235-42EC86E7FB3D}"/>
              </a:ext>
            </a:extLst>
          </p:cNvPr>
          <p:cNvSpPr txBox="1"/>
          <p:nvPr/>
        </p:nvSpPr>
        <p:spPr>
          <a:xfrm>
            <a:off x="3056238" y="1809652"/>
            <a:ext cx="857928"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DATA CENTER</a:t>
            </a:r>
          </a:p>
        </p:txBody>
      </p:sp>
      <p:sp>
        <p:nvSpPr>
          <p:cNvPr id="75" name="TextBox 74">
            <a:extLst>
              <a:ext uri="{FF2B5EF4-FFF2-40B4-BE49-F238E27FC236}">
                <a16:creationId xmlns:a16="http://schemas.microsoft.com/office/drawing/2014/main" id="{F32F4A57-1E62-CA4B-98EF-A536E6A44791}"/>
              </a:ext>
            </a:extLst>
          </p:cNvPr>
          <p:cNvSpPr txBox="1"/>
          <p:nvPr/>
        </p:nvSpPr>
        <p:spPr>
          <a:xfrm>
            <a:off x="894155" y="1953198"/>
            <a:ext cx="476412"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ROBO</a:t>
            </a:r>
          </a:p>
        </p:txBody>
      </p:sp>
      <p:sp>
        <p:nvSpPr>
          <p:cNvPr id="76" name="Rectangle 75">
            <a:extLst>
              <a:ext uri="{FF2B5EF4-FFF2-40B4-BE49-F238E27FC236}">
                <a16:creationId xmlns:a16="http://schemas.microsoft.com/office/drawing/2014/main" id="{57C30609-BD3F-A94F-A2FE-6D1142FCEA4F}"/>
              </a:ext>
            </a:extLst>
          </p:cNvPr>
          <p:cNvSpPr/>
          <p:nvPr/>
        </p:nvSpPr>
        <p:spPr>
          <a:xfrm>
            <a:off x="875186" y="2204016"/>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77" name="Cloud 76">
            <a:extLst>
              <a:ext uri="{FF2B5EF4-FFF2-40B4-BE49-F238E27FC236}">
                <a16:creationId xmlns:a16="http://schemas.microsoft.com/office/drawing/2014/main" id="{7519AF6D-ABEC-3445-9F84-6DB6761FDE96}"/>
              </a:ext>
            </a:extLst>
          </p:cNvPr>
          <p:cNvSpPr/>
          <p:nvPr/>
        </p:nvSpPr>
        <p:spPr>
          <a:xfrm>
            <a:off x="1879027" y="579943"/>
            <a:ext cx="1120586" cy="607857"/>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75" dirty="0">
              <a:solidFill>
                <a:schemeClr val="bg1"/>
              </a:solidFill>
            </a:endParaRPr>
          </a:p>
        </p:txBody>
      </p:sp>
      <p:sp>
        <p:nvSpPr>
          <p:cNvPr id="78" name="Rectangle 77">
            <a:extLst>
              <a:ext uri="{FF2B5EF4-FFF2-40B4-BE49-F238E27FC236}">
                <a16:creationId xmlns:a16="http://schemas.microsoft.com/office/drawing/2014/main" id="{14CF92A5-875D-C74B-A074-E6D3DDB1BDDB}"/>
              </a:ext>
            </a:extLst>
          </p:cNvPr>
          <p:cNvSpPr/>
          <p:nvPr/>
        </p:nvSpPr>
        <p:spPr>
          <a:xfrm>
            <a:off x="2140860" y="818249"/>
            <a:ext cx="596920" cy="179076"/>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79" name="TextBox 78">
            <a:extLst>
              <a:ext uri="{FF2B5EF4-FFF2-40B4-BE49-F238E27FC236}">
                <a16:creationId xmlns:a16="http://schemas.microsoft.com/office/drawing/2014/main" id="{C6DFCDC6-D042-3547-8C5E-0BB2EB80D72D}"/>
              </a:ext>
            </a:extLst>
          </p:cNvPr>
          <p:cNvSpPr txBox="1"/>
          <p:nvPr/>
        </p:nvSpPr>
        <p:spPr>
          <a:xfrm>
            <a:off x="2233975" y="687653"/>
            <a:ext cx="410690" cy="207749"/>
          </a:xfrm>
          <a:prstGeom prst="rect">
            <a:avLst/>
          </a:prstGeom>
          <a:noFill/>
        </p:spPr>
        <p:txBody>
          <a:bodyPr wrap="none" rtlCol="0">
            <a:spAutoFit/>
          </a:bodyPr>
          <a:lstStyle/>
          <a:p>
            <a:pPr algn="ctr"/>
            <a:r>
              <a:rPr lang="en-US" sz="750" b="1" dirty="0">
                <a:latin typeface="Avenir Next" panose="020B0503020202020204" pitchFamily="34" charset="0"/>
              </a:rPr>
              <a:t>AWS</a:t>
            </a:r>
            <a:endParaRPr lang="en-US" sz="675" b="1" dirty="0">
              <a:latin typeface="Avenir Next Demi Bold" panose="020B0503020202020204" pitchFamily="34" charset="0"/>
            </a:endParaRPr>
          </a:p>
        </p:txBody>
      </p:sp>
      <p:cxnSp>
        <p:nvCxnSpPr>
          <p:cNvPr id="80" name="Straight Arrow Connector 79">
            <a:extLst>
              <a:ext uri="{FF2B5EF4-FFF2-40B4-BE49-F238E27FC236}">
                <a16:creationId xmlns:a16="http://schemas.microsoft.com/office/drawing/2014/main" id="{42B3525A-DAB7-EB48-B728-E89B90CD34E1}"/>
              </a:ext>
            </a:extLst>
          </p:cNvPr>
          <p:cNvCxnSpPr>
            <a:cxnSpLocks/>
            <a:stCxn id="72" idx="0"/>
            <a:endCxn id="78" idx="2"/>
          </p:cNvCxnSpPr>
          <p:nvPr/>
        </p:nvCxnSpPr>
        <p:spPr>
          <a:xfrm flipH="1" flipV="1">
            <a:off x="2439320" y="997324"/>
            <a:ext cx="1045881" cy="1086677"/>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A8729D1-3DA3-E343-B9CE-DE332E12BFB9}"/>
              </a:ext>
            </a:extLst>
          </p:cNvPr>
          <p:cNvCxnSpPr>
            <a:cxnSpLocks/>
            <a:stCxn id="78" idx="2"/>
            <a:endCxn id="76" idx="0"/>
          </p:cNvCxnSpPr>
          <p:nvPr/>
        </p:nvCxnSpPr>
        <p:spPr>
          <a:xfrm flipH="1">
            <a:off x="1132361" y="997324"/>
            <a:ext cx="1306960" cy="1206692"/>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8E19601-E371-2A4A-A182-461F430643BC}"/>
              </a:ext>
            </a:extLst>
          </p:cNvPr>
          <p:cNvSpPr/>
          <p:nvPr/>
        </p:nvSpPr>
        <p:spPr>
          <a:xfrm>
            <a:off x="2728246" y="4030864"/>
            <a:ext cx="1440070" cy="7065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 name="Cloud 82">
            <a:extLst>
              <a:ext uri="{FF2B5EF4-FFF2-40B4-BE49-F238E27FC236}">
                <a16:creationId xmlns:a16="http://schemas.microsoft.com/office/drawing/2014/main" id="{7EF4F048-5735-9F4C-8B00-66BE37DA1625}"/>
              </a:ext>
            </a:extLst>
          </p:cNvPr>
          <p:cNvSpPr/>
          <p:nvPr/>
        </p:nvSpPr>
        <p:spPr>
          <a:xfrm>
            <a:off x="705856" y="3116091"/>
            <a:ext cx="1120586" cy="607857"/>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75" dirty="0">
              <a:solidFill>
                <a:schemeClr val="bg2"/>
              </a:solidFill>
            </a:endParaRPr>
          </a:p>
        </p:txBody>
      </p:sp>
      <p:sp>
        <p:nvSpPr>
          <p:cNvPr id="84" name="Rectangle 83">
            <a:extLst>
              <a:ext uri="{FF2B5EF4-FFF2-40B4-BE49-F238E27FC236}">
                <a16:creationId xmlns:a16="http://schemas.microsoft.com/office/drawing/2014/main" id="{3FA36B10-B6A2-4A42-8A46-306CC60336E4}"/>
              </a:ext>
            </a:extLst>
          </p:cNvPr>
          <p:cNvSpPr/>
          <p:nvPr/>
        </p:nvSpPr>
        <p:spPr>
          <a:xfrm>
            <a:off x="3191105" y="4392095"/>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85" name="TextBox 84">
            <a:extLst>
              <a:ext uri="{FF2B5EF4-FFF2-40B4-BE49-F238E27FC236}">
                <a16:creationId xmlns:a16="http://schemas.microsoft.com/office/drawing/2014/main" id="{6C719952-A07D-F241-82D4-6B100D042A26}"/>
              </a:ext>
            </a:extLst>
          </p:cNvPr>
          <p:cNvSpPr txBox="1"/>
          <p:nvPr/>
        </p:nvSpPr>
        <p:spPr>
          <a:xfrm>
            <a:off x="1054424" y="3187696"/>
            <a:ext cx="410690" cy="207749"/>
          </a:xfrm>
          <a:prstGeom prst="rect">
            <a:avLst/>
          </a:prstGeom>
          <a:noFill/>
        </p:spPr>
        <p:txBody>
          <a:bodyPr wrap="none" rtlCol="0">
            <a:spAutoFit/>
          </a:bodyPr>
          <a:lstStyle/>
          <a:p>
            <a:pPr algn="ctr"/>
            <a:r>
              <a:rPr lang="en-US" sz="750" b="1" dirty="0">
                <a:latin typeface="Avenir Next" panose="020B0503020202020204" pitchFamily="34" charset="0"/>
              </a:rPr>
              <a:t>AWS</a:t>
            </a:r>
            <a:endParaRPr lang="en-US" sz="675" b="1" dirty="0">
              <a:latin typeface="Avenir Next Demi Bold" panose="020B0503020202020204" pitchFamily="34" charset="0"/>
            </a:endParaRPr>
          </a:p>
        </p:txBody>
      </p:sp>
      <p:sp>
        <p:nvSpPr>
          <p:cNvPr id="86" name="Oval 85">
            <a:extLst>
              <a:ext uri="{FF2B5EF4-FFF2-40B4-BE49-F238E27FC236}">
                <a16:creationId xmlns:a16="http://schemas.microsoft.com/office/drawing/2014/main" id="{5201F1A6-0C1E-E24F-BC07-16F03CCAA2E2}"/>
              </a:ext>
            </a:extLst>
          </p:cNvPr>
          <p:cNvSpPr/>
          <p:nvPr/>
        </p:nvSpPr>
        <p:spPr>
          <a:xfrm>
            <a:off x="534512" y="4180716"/>
            <a:ext cx="1121856" cy="5504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7" name="Rectangle 86">
            <a:extLst>
              <a:ext uri="{FF2B5EF4-FFF2-40B4-BE49-F238E27FC236}">
                <a16:creationId xmlns:a16="http://schemas.microsoft.com/office/drawing/2014/main" id="{ED9D18CF-1C3C-5240-AC28-E6A4DBBBF992}"/>
              </a:ext>
            </a:extLst>
          </p:cNvPr>
          <p:cNvSpPr/>
          <p:nvPr/>
        </p:nvSpPr>
        <p:spPr>
          <a:xfrm>
            <a:off x="838265" y="4486393"/>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88" name="Cloud 87">
            <a:extLst>
              <a:ext uri="{FF2B5EF4-FFF2-40B4-BE49-F238E27FC236}">
                <a16:creationId xmlns:a16="http://schemas.microsoft.com/office/drawing/2014/main" id="{4931B82C-80E4-9745-94B9-E6744CB5D0C4}"/>
              </a:ext>
            </a:extLst>
          </p:cNvPr>
          <p:cNvSpPr/>
          <p:nvPr/>
        </p:nvSpPr>
        <p:spPr>
          <a:xfrm>
            <a:off x="1842106" y="2862320"/>
            <a:ext cx="1120586" cy="607857"/>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75" dirty="0">
              <a:solidFill>
                <a:schemeClr val="bg2"/>
              </a:solidFill>
            </a:endParaRPr>
          </a:p>
        </p:txBody>
      </p:sp>
      <p:sp>
        <p:nvSpPr>
          <p:cNvPr id="89" name="TextBox 88">
            <a:extLst>
              <a:ext uri="{FF2B5EF4-FFF2-40B4-BE49-F238E27FC236}">
                <a16:creationId xmlns:a16="http://schemas.microsoft.com/office/drawing/2014/main" id="{33EDCFF6-6DBB-E949-9A0A-4887F6CD3B5C}"/>
              </a:ext>
            </a:extLst>
          </p:cNvPr>
          <p:cNvSpPr txBox="1"/>
          <p:nvPr/>
        </p:nvSpPr>
        <p:spPr>
          <a:xfrm>
            <a:off x="2162627" y="2918595"/>
            <a:ext cx="460383" cy="207749"/>
          </a:xfrm>
          <a:prstGeom prst="rect">
            <a:avLst/>
          </a:prstGeom>
          <a:noFill/>
        </p:spPr>
        <p:txBody>
          <a:bodyPr wrap="none" rtlCol="0">
            <a:spAutoFit/>
          </a:bodyPr>
          <a:lstStyle/>
          <a:p>
            <a:pPr algn="ctr"/>
            <a:r>
              <a:rPr lang="en-US" sz="750" b="1" dirty="0">
                <a:latin typeface="Avenir Next" panose="020B0503020202020204" pitchFamily="34" charset="0"/>
              </a:rPr>
              <a:t>Azure</a:t>
            </a:r>
            <a:endParaRPr lang="en-US" sz="675" b="1" dirty="0">
              <a:latin typeface="Avenir Next Demi Bold" panose="020B0503020202020204" pitchFamily="34" charset="0"/>
            </a:endParaRPr>
          </a:p>
        </p:txBody>
      </p:sp>
      <p:sp>
        <p:nvSpPr>
          <p:cNvPr id="90" name="Cloud 89">
            <a:extLst>
              <a:ext uri="{FF2B5EF4-FFF2-40B4-BE49-F238E27FC236}">
                <a16:creationId xmlns:a16="http://schemas.microsoft.com/office/drawing/2014/main" id="{1F2CB6D2-C042-E142-9A87-D59992A079C2}"/>
              </a:ext>
            </a:extLst>
          </p:cNvPr>
          <p:cNvSpPr/>
          <p:nvPr/>
        </p:nvSpPr>
        <p:spPr>
          <a:xfrm>
            <a:off x="2945695" y="3015696"/>
            <a:ext cx="1120586" cy="607857"/>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75" dirty="0">
              <a:solidFill>
                <a:schemeClr val="bg2"/>
              </a:solidFill>
            </a:endParaRPr>
          </a:p>
        </p:txBody>
      </p:sp>
      <p:sp>
        <p:nvSpPr>
          <p:cNvPr id="91" name="TextBox 90">
            <a:extLst>
              <a:ext uri="{FF2B5EF4-FFF2-40B4-BE49-F238E27FC236}">
                <a16:creationId xmlns:a16="http://schemas.microsoft.com/office/drawing/2014/main" id="{4C574980-8292-8347-BE45-C76C4D8219D7}"/>
              </a:ext>
            </a:extLst>
          </p:cNvPr>
          <p:cNvSpPr txBox="1"/>
          <p:nvPr/>
        </p:nvSpPr>
        <p:spPr>
          <a:xfrm>
            <a:off x="3220815" y="3080544"/>
            <a:ext cx="529312" cy="207749"/>
          </a:xfrm>
          <a:prstGeom prst="rect">
            <a:avLst/>
          </a:prstGeom>
          <a:noFill/>
        </p:spPr>
        <p:txBody>
          <a:bodyPr wrap="none" rtlCol="0">
            <a:spAutoFit/>
          </a:bodyPr>
          <a:lstStyle/>
          <a:p>
            <a:pPr algn="ctr"/>
            <a:r>
              <a:rPr lang="en-US" sz="750" b="1" dirty="0">
                <a:latin typeface="Avenir Next" panose="020B0503020202020204" pitchFamily="34" charset="0"/>
              </a:rPr>
              <a:t>Google</a:t>
            </a:r>
            <a:endParaRPr lang="en-US" sz="675" b="1" dirty="0">
              <a:latin typeface="Avenir Next Demi Bold" panose="020B0503020202020204" pitchFamily="34" charset="0"/>
            </a:endParaRPr>
          </a:p>
        </p:txBody>
      </p:sp>
      <p:cxnSp>
        <p:nvCxnSpPr>
          <p:cNvPr id="92" name="Straight Arrow Connector 91">
            <a:extLst>
              <a:ext uri="{FF2B5EF4-FFF2-40B4-BE49-F238E27FC236}">
                <a16:creationId xmlns:a16="http://schemas.microsoft.com/office/drawing/2014/main" id="{2793C38E-AEC6-5A40-AD02-CF7ECE92C0BB}"/>
              </a:ext>
            </a:extLst>
          </p:cNvPr>
          <p:cNvCxnSpPr>
            <a:stCxn id="84" idx="0"/>
            <a:endCxn id="100" idx="2"/>
          </p:cNvCxnSpPr>
          <p:nvPr/>
        </p:nvCxnSpPr>
        <p:spPr>
          <a:xfrm flipV="1">
            <a:off x="3448280" y="3382590"/>
            <a:ext cx="37191" cy="1009506"/>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8C9CBCC-B23D-A841-88CB-DEBB65AE9265}"/>
              </a:ext>
            </a:extLst>
          </p:cNvPr>
          <p:cNvCxnSpPr>
            <a:cxnSpLocks/>
            <a:stCxn id="84" idx="0"/>
            <a:endCxn id="99" idx="2"/>
          </p:cNvCxnSpPr>
          <p:nvPr/>
        </p:nvCxnSpPr>
        <p:spPr>
          <a:xfrm flipH="1" flipV="1">
            <a:off x="2392819" y="3229213"/>
            <a:ext cx="1055462" cy="1162883"/>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2F75254-88D5-F341-B848-2D7DDD702526}"/>
              </a:ext>
            </a:extLst>
          </p:cNvPr>
          <p:cNvCxnSpPr>
            <a:cxnSpLocks/>
            <a:stCxn id="84" idx="0"/>
            <a:endCxn id="101" idx="2"/>
          </p:cNvCxnSpPr>
          <p:nvPr/>
        </p:nvCxnSpPr>
        <p:spPr>
          <a:xfrm flipH="1" flipV="1">
            <a:off x="1250581" y="3491557"/>
            <a:ext cx="2197700" cy="900539"/>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8EEB85A-9255-4D43-8969-8DD91AFA6A99}"/>
              </a:ext>
            </a:extLst>
          </p:cNvPr>
          <p:cNvCxnSpPr>
            <a:cxnSpLocks/>
            <a:stCxn id="99" idx="2"/>
            <a:endCxn id="87" idx="0"/>
          </p:cNvCxnSpPr>
          <p:nvPr/>
        </p:nvCxnSpPr>
        <p:spPr>
          <a:xfrm flipH="1">
            <a:off x="1095439" y="3229214"/>
            <a:ext cx="1297379" cy="1257180"/>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59A71A2C-D12A-B940-879C-E8BBE19C173D}"/>
              </a:ext>
            </a:extLst>
          </p:cNvPr>
          <p:cNvSpPr/>
          <p:nvPr/>
        </p:nvSpPr>
        <p:spPr>
          <a:xfrm>
            <a:off x="3191105" y="4212536"/>
            <a:ext cx="514350" cy="171450"/>
          </a:xfrm>
          <a:prstGeom prst="rect">
            <a:avLst/>
          </a:prstGeom>
          <a:solidFill>
            <a:schemeClr val="accent1">
              <a:lumMod val="75000"/>
            </a:schemeClr>
          </a:solidFill>
          <a:ln w="25400" cap="flat" cmpd="sng" algn="ctr">
            <a:noFill/>
            <a:prstDash val="solid"/>
          </a:ln>
          <a:effectLst/>
        </p:spPr>
        <p:txBody>
          <a:bodyPr rtlCol="0" anchor="ctr"/>
          <a:lstStyle/>
          <a:p>
            <a:pPr algn="ctr" defTabSz="228595">
              <a:lnSpc>
                <a:spcPct val="150000"/>
              </a:lnSpc>
              <a:defRPr/>
            </a:pPr>
            <a:r>
              <a:rPr lang="en-US" sz="900" b="1" kern="0" dirty="0">
                <a:solidFill>
                  <a:prstClr val="white"/>
                </a:solidFill>
                <a:latin typeface="abeatbyKai" pitchFamily="2" charset="0"/>
                <a:sym typeface="Arial"/>
              </a:rPr>
              <a:t>soda</a:t>
            </a:r>
          </a:p>
        </p:txBody>
      </p:sp>
      <p:sp>
        <p:nvSpPr>
          <p:cNvPr id="97" name="Rectangle 96">
            <a:extLst>
              <a:ext uri="{FF2B5EF4-FFF2-40B4-BE49-F238E27FC236}">
                <a16:creationId xmlns:a16="http://schemas.microsoft.com/office/drawing/2014/main" id="{38DCF7E7-07B4-1141-A327-D798871A2035}"/>
              </a:ext>
            </a:extLst>
          </p:cNvPr>
          <p:cNvSpPr/>
          <p:nvPr/>
        </p:nvSpPr>
        <p:spPr>
          <a:xfrm>
            <a:off x="2135643" y="3213044"/>
            <a:ext cx="514350" cy="163931"/>
          </a:xfrm>
          <a:prstGeom prst="rect">
            <a:avLst/>
          </a:prstGeom>
          <a:solidFill>
            <a:schemeClr val="accent1">
              <a:lumMod val="75000"/>
            </a:schemeClr>
          </a:solidFill>
          <a:ln w="25400" cap="flat" cmpd="sng" algn="ctr">
            <a:noFill/>
            <a:prstDash val="solid"/>
          </a:ln>
          <a:effectLst/>
        </p:spPr>
        <p:txBody>
          <a:bodyPr rtlCol="0" anchor="ctr"/>
          <a:lstStyle/>
          <a:p>
            <a:pPr algn="ctr" defTabSz="228595">
              <a:lnSpc>
                <a:spcPct val="150000"/>
              </a:lnSpc>
              <a:defRPr/>
            </a:pPr>
            <a:r>
              <a:rPr lang="en-US" sz="900" b="1" kern="0" dirty="0">
                <a:solidFill>
                  <a:prstClr val="white"/>
                </a:solidFill>
                <a:latin typeface="abeatbyKai" pitchFamily="2" charset="0"/>
                <a:sym typeface="Arial"/>
              </a:rPr>
              <a:t>soda</a:t>
            </a:r>
          </a:p>
        </p:txBody>
      </p:sp>
      <p:sp>
        <p:nvSpPr>
          <p:cNvPr id="98" name="Rectangle 97">
            <a:extLst>
              <a:ext uri="{FF2B5EF4-FFF2-40B4-BE49-F238E27FC236}">
                <a16:creationId xmlns:a16="http://schemas.microsoft.com/office/drawing/2014/main" id="{C095E98A-6EF9-0E43-896E-30D73B863680}"/>
              </a:ext>
            </a:extLst>
          </p:cNvPr>
          <p:cNvSpPr/>
          <p:nvPr/>
        </p:nvSpPr>
        <p:spPr>
          <a:xfrm>
            <a:off x="1002594" y="3459925"/>
            <a:ext cx="514350" cy="163931"/>
          </a:xfrm>
          <a:prstGeom prst="rect">
            <a:avLst/>
          </a:prstGeom>
          <a:solidFill>
            <a:schemeClr val="accent1">
              <a:lumMod val="75000"/>
            </a:schemeClr>
          </a:solidFill>
          <a:ln w="25400" cap="flat" cmpd="sng" algn="ctr">
            <a:noFill/>
            <a:prstDash val="solid"/>
          </a:ln>
          <a:effectLst/>
        </p:spPr>
        <p:txBody>
          <a:bodyPr rtlCol="0" anchor="ctr"/>
          <a:lstStyle/>
          <a:p>
            <a:pPr algn="ctr" defTabSz="228595">
              <a:lnSpc>
                <a:spcPct val="150000"/>
              </a:lnSpc>
              <a:defRPr/>
            </a:pPr>
            <a:r>
              <a:rPr lang="en-US" sz="900" b="1" kern="0" dirty="0">
                <a:solidFill>
                  <a:prstClr val="white"/>
                </a:solidFill>
                <a:latin typeface="abeatbyKai" pitchFamily="2" charset="0"/>
                <a:sym typeface="Arial"/>
              </a:rPr>
              <a:t>soda</a:t>
            </a:r>
          </a:p>
        </p:txBody>
      </p:sp>
      <p:sp>
        <p:nvSpPr>
          <p:cNvPr id="99" name="Rectangle 98">
            <a:extLst>
              <a:ext uri="{FF2B5EF4-FFF2-40B4-BE49-F238E27FC236}">
                <a16:creationId xmlns:a16="http://schemas.microsoft.com/office/drawing/2014/main" id="{DC80F608-8950-9243-BFD6-410361E66647}"/>
              </a:ext>
            </a:extLst>
          </p:cNvPr>
          <p:cNvSpPr/>
          <p:nvPr/>
        </p:nvSpPr>
        <p:spPr>
          <a:xfrm>
            <a:off x="2135643" y="3057764"/>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100" name="Rectangle 99">
            <a:extLst>
              <a:ext uri="{FF2B5EF4-FFF2-40B4-BE49-F238E27FC236}">
                <a16:creationId xmlns:a16="http://schemas.microsoft.com/office/drawing/2014/main" id="{BA52D986-9D91-7249-B801-AC1195430D0F}"/>
              </a:ext>
            </a:extLst>
          </p:cNvPr>
          <p:cNvSpPr/>
          <p:nvPr/>
        </p:nvSpPr>
        <p:spPr>
          <a:xfrm>
            <a:off x="3228296" y="3211140"/>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sp>
        <p:nvSpPr>
          <p:cNvPr id="101" name="Rectangle 100">
            <a:extLst>
              <a:ext uri="{FF2B5EF4-FFF2-40B4-BE49-F238E27FC236}">
                <a16:creationId xmlns:a16="http://schemas.microsoft.com/office/drawing/2014/main" id="{52BA2AE5-5696-704D-8CC7-8E73AF6E236F}"/>
              </a:ext>
            </a:extLst>
          </p:cNvPr>
          <p:cNvSpPr/>
          <p:nvPr/>
        </p:nvSpPr>
        <p:spPr>
          <a:xfrm>
            <a:off x="993406" y="3320108"/>
            <a:ext cx="514350" cy="171450"/>
          </a:xfrm>
          <a:prstGeom prst="rect">
            <a:avLst/>
          </a:prstGeom>
          <a:solidFill>
            <a:schemeClr val="tx1">
              <a:lumMod val="60000"/>
              <a:lumOff val="40000"/>
            </a:schemeClr>
          </a:solidFill>
          <a:ln w="25400" cap="flat" cmpd="sng" algn="ctr">
            <a:noFill/>
            <a:prstDash val="solid"/>
          </a:ln>
          <a:effectLst/>
        </p:spPr>
        <p:txBody>
          <a:bodyPr rtlCol="0" anchor="ctr"/>
          <a:lstStyle/>
          <a:p>
            <a:pPr algn="ctr" defTabSz="342900">
              <a:defRPr/>
            </a:pPr>
            <a:r>
              <a:rPr lang="en-US" sz="675" b="1" kern="0" dirty="0">
                <a:solidFill>
                  <a:prstClr val="white"/>
                </a:solidFill>
                <a:latin typeface="Avenir Next" panose="020B0503020202020204" pitchFamily="34" charset="0"/>
                <a:ea typeface="Verdana" panose="020B0604030504040204" pitchFamily="34" charset="0"/>
                <a:cs typeface="Verdana" panose="020B0604030504040204" pitchFamily="34" charset="0"/>
              </a:rPr>
              <a:t>Storage</a:t>
            </a:r>
          </a:p>
        </p:txBody>
      </p:sp>
      <p:cxnSp>
        <p:nvCxnSpPr>
          <p:cNvPr id="102" name="Straight Arrow Connector 101">
            <a:extLst>
              <a:ext uri="{FF2B5EF4-FFF2-40B4-BE49-F238E27FC236}">
                <a16:creationId xmlns:a16="http://schemas.microsoft.com/office/drawing/2014/main" id="{0C5B7C90-51C6-2F4F-AB7F-C299BB07AA1C}"/>
              </a:ext>
            </a:extLst>
          </p:cNvPr>
          <p:cNvCxnSpPr>
            <a:cxnSpLocks/>
            <a:stCxn id="100" idx="2"/>
          </p:cNvCxnSpPr>
          <p:nvPr/>
        </p:nvCxnSpPr>
        <p:spPr>
          <a:xfrm flipH="1">
            <a:off x="1154972" y="3382590"/>
            <a:ext cx="2330499" cy="991403"/>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9975C5-E42A-2F4C-9E4A-33CCA87F5070}"/>
              </a:ext>
            </a:extLst>
          </p:cNvPr>
          <p:cNvCxnSpPr>
            <a:cxnSpLocks/>
            <a:stCxn id="98" idx="2"/>
            <a:endCxn id="87" idx="0"/>
          </p:cNvCxnSpPr>
          <p:nvPr/>
        </p:nvCxnSpPr>
        <p:spPr>
          <a:xfrm flipH="1">
            <a:off x="1095439" y="3623856"/>
            <a:ext cx="164330" cy="86253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42C92D87-D57B-CE4D-A26A-DEA1C5B64960}"/>
              </a:ext>
            </a:extLst>
          </p:cNvPr>
          <p:cNvSpPr/>
          <p:nvPr/>
        </p:nvSpPr>
        <p:spPr>
          <a:xfrm>
            <a:off x="838555" y="4328672"/>
            <a:ext cx="514350" cy="171450"/>
          </a:xfrm>
          <a:prstGeom prst="rect">
            <a:avLst/>
          </a:prstGeom>
          <a:solidFill>
            <a:schemeClr val="accent1">
              <a:lumMod val="75000"/>
            </a:schemeClr>
          </a:solidFill>
          <a:ln w="25400" cap="flat" cmpd="sng" algn="ctr">
            <a:noFill/>
            <a:prstDash val="solid"/>
          </a:ln>
          <a:effectLst/>
        </p:spPr>
        <p:txBody>
          <a:bodyPr rtlCol="0" anchor="ctr"/>
          <a:lstStyle/>
          <a:p>
            <a:pPr algn="ctr" defTabSz="228595">
              <a:lnSpc>
                <a:spcPct val="150000"/>
              </a:lnSpc>
              <a:defRPr/>
            </a:pPr>
            <a:r>
              <a:rPr lang="en-US" sz="900" b="1" kern="0" dirty="0">
                <a:solidFill>
                  <a:prstClr val="white"/>
                </a:solidFill>
                <a:latin typeface="abeatbyKai" pitchFamily="2" charset="0"/>
                <a:sym typeface="Arial"/>
              </a:rPr>
              <a:t>soda</a:t>
            </a:r>
          </a:p>
        </p:txBody>
      </p:sp>
      <p:sp>
        <p:nvSpPr>
          <p:cNvPr id="105" name="Rectangle 104">
            <a:extLst>
              <a:ext uri="{FF2B5EF4-FFF2-40B4-BE49-F238E27FC236}">
                <a16:creationId xmlns:a16="http://schemas.microsoft.com/office/drawing/2014/main" id="{0982629D-F278-454C-88F6-58B1BA882E0F}"/>
              </a:ext>
            </a:extLst>
          </p:cNvPr>
          <p:cNvSpPr/>
          <p:nvPr/>
        </p:nvSpPr>
        <p:spPr>
          <a:xfrm>
            <a:off x="3228296" y="3361158"/>
            <a:ext cx="514350" cy="171450"/>
          </a:xfrm>
          <a:prstGeom prst="rect">
            <a:avLst/>
          </a:prstGeom>
          <a:solidFill>
            <a:schemeClr val="accent1">
              <a:lumMod val="75000"/>
            </a:schemeClr>
          </a:solidFill>
          <a:ln w="25400" cap="flat" cmpd="sng" algn="ctr">
            <a:noFill/>
            <a:prstDash val="solid"/>
          </a:ln>
          <a:effectLst/>
        </p:spPr>
        <p:txBody>
          <a:bodyPr rtlCol="0" anchor="ctr"/>
          <a:lstStyle/>
          <a:p>
            <a:pPr algn="ctr" defTabSz="228595">
              <a:lnSpc>
                <a:spcPct val="150000"/>
              </a:lnSpc>
              <a:defRPr/>
            </a:pPr>
            <a:r>
              <a:rPr lang="en-US" sz="900" b="1" kern="0" dirty="0">
                <a:solidFill>
                  <a:prstClr val="white"/>
                </a:solidFill>
                <a:latin typeface="abeatbyKai" pitchFamily="2" charset="0"/>
                <a:sym typeface="Arial"/>
              </a:rPr>
              <a:t>soda</a:t>
            </a:r>
          </a:p>
        </p:txBody>
      </p:sp>
      <p:sp>
        <p:nvSpPr>
          <p:cNvPr id="106" name="TextBox 105">
            <a:extLst>
              <a:ext uri="{FF2B5EF4-FFF2-40B4-BE49-F238E27FC236}">
                <a16:creationId xmlns:a16="http://schemas.microsoft.com/office/drawing/2014/main" id="{ED88FE9C-F207-0146-91AE-0BF8E1A82AA8}"/>
              </a:ext>
            </a:extLst>
          </p:cNvPr>
          <p:cNvSpPr txBox="1"/>
          <p:nvPr/>
        </p:nvSpPr>
        <p:spPr>
          <a:xfrm>
            <a:off x="3019318" y="4092029"/>
            <a:ext cx="857928"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DATA CENTER</a:t>
            </a:r>
          </a:p>
        </p:txBody>
      </p:sp>
      <p:sp>
        <p:nvSpPr>
          <p:cNvPr id="107" name="TextBox 106">
            <a:extLst>
              <a:ext uri="{FF2B5EF4-FFF2-40B4-BE49-F238E27FC236}">
                <a16:creationId xmlns:a16="http://schemas.microsoft.com/office/drawing/2014/main" id="{748327FA-A495-FC41-B172-020ADBDF3F58}"/>
              </a:ext>
            </a:extLst>
          </p:cNvPr>
          <p:cNvSpPr txBox="1"/>
          <p:nvPr/>
        </p:nvSpPr>
        <p:spPr>
          <a:xfrm>
            <a:off x="857234" y="4201285"/>
            <a:ext cx="476412" cy="207749"/>
          </a:xfrm>
          <a:prstGeom prst="rect">
            <a:avLst/>
          </a:prstGeom>
          <a:noFill/>
        </p:spPr>
        <p:txBody>
          <a:bodyPr wrap="none" rtlCol="0">
            <a:spAutoFit/>
          </a:bodyPr>
          <a:lstStyle/>
          <a:p>
            <a:pPr algn="ctr"/>
            <a:r>
              <a:rPr lang="en-US" sz="750" b="1" dirty="0">
                <a:solidFill>
                  <a:schemeClr val="bg1"/>
                </a:solidFill>
                <a:latin typeface="Avenir Next" panose="020B0503020202020204" pitchFamily="34" charset="0"/>
              </a:rPr>
              <a:t>ROBO</a:t>
            </a:r>
          </a:p>
        </p:txBody>
      </p:sp>
      <p:cxnSp>
        <p:nvCxnSpPr>
          <p:cNvPr id="108" name="Straight Connector 107">
            <a:extLst>
              <a:ext uri="{FF2B5EF4-FFF2-40B4-BE49-F238E27FC236}">
                <a16:creationId xmlns:a16="http://schemas.microsoft.com/office/drawing/2014/main" id="{3E37835D-03BC-9847-BA62-3CE2724CA984}"/>
              </a:ext>
            </a:extLst>
          </p:cNvPr>
          <p:cNvCxnSpPr>
            <a:cxnSpLocks/>
          </p:cNvCxnSpPr>
          <p:nvPr/>
        </p:nvCxnSpPr>
        <p:spPr>
          <a:xfrm>
            <a:off x="6510521" y="1086777"/>
            <a:ext cx="777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93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59F46C-934D-F240-AEF6-ED70C724B094}"/>
              </a:ext>
            </a:extLst>
          </p:cNvPr>
          <p:cNvSpPr txBox="1">
            <a:spLocks/>
          </p:cNvSpPr>
          <p:nvPr/>
        </p:nvSpPr>
        <p:spPr bwMode="auto">
          <a:xfrm>
            <a:off x="296898" y="40417"/>
            <a:ext cx="8389903" cy="49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75" tIns="182875" rIns="182875" bIns="182875" numCol="1" anchor="ctr" anchorCtr="0" compatLnSpc="1">
            <a:prstTxWarp prst="textNoShape">
              <a:avLst/>
            </a:prstTxWarp>
            <a:noAutofit/>
          </a:bodyPr>
          <a:lstStyle>
            <a:lvl1pPr lvl="0" algn="ctr" rtl="0" eaLnBrk="1" fontAlgn="base" hangingPunct="1">
              <a:lnSpc>
                <a:spcPct val="90000"/>
              </a:lnSpc>
              <a:spcBef>
                <a:spcPts val="0"/>
              </a:spcBef>
              <a:spcAft>
                <a:spcPts val="0"/>
              </a:spcAft>
              <a:buClr>
                <a:srgbClr val="262626"/>
              </a:buClr>
              <a:buSzPts val="2400"/>
              <a:buFont typeface="Avenir"/>
              <a:buNone/>
              <a:defRPr sz="1800" b="1" i="0" cap="none">
                <a:solidFill>
                  <a:srgbClr val="120C48"/>
                </a:solidFill>
                <a:latin typeface="Avenir"/>
                <a:ea typeface="Avenir"/>
                <a:cs typeface="Avenir"/>
                <a:sym typeface="Avenir"/>
              </a:defRPr>
            </a:lvl1pPr>
            <a:lvl2pPr lvl="1" algn="l" rtl="0" eaLnBrk="1" fontAlgn="base" hangingPunct="1">
              <a:spcBef>
                <a:spcPts val="0"/>
              </a:spcBef>
              <a:spcAft>
                <a:spcPts val="0"/>
              </a:spcAft>
              <a:buSzPts val="1400"/>
              <a:buNone/>
              <a:defRPr sz="3200" b="1">
                <a:solidFill>
                  <a:srgbClr val="522380"/>
                </a:solidFill>
                <a:latin typeface="Arial" charset="0"/>
                <a:cs typeface="Arial" charset="0"/>
              </a:defRPr>
            </a:lvl2pPr>
            <a:lvl3pPr lvl="2" algn="l" rtl="0" eaLnBrk="1" fontAlgn="base" hangingPunct="1">
              <a:spcBef>
                <a:spcPts val="0"/>
              </a:spcBef>
              <a:spcAft>
                <a:spcPts val="0"/>
              </a:spcAft>
              <a:buSzPts val="1400"/>
              <a:buNone/>
              <a:defRPr sz="3200" b="1">
                <a:solidFill>
                  <a:srgbClr val="522380"/>
                </a:solidFill>
                <a:latin typeface="Arial" charset="0"/>
                <a:cs typeface="Arial" charset="0"/>
              </a:defRPr>
            </a:lvl3pPr>
            <a:lvl4pPr lvl="3" algn="l" rtl="0" eaLnBrk="1" fontAlgn="base" hangingPunct="1">
              <a:spcBef>
                <a:spcPts val="0"/>
              </a:spcBef>
              <a:spcAft>
                <a:spcPts val="0"/>
              </a:spcAft>
              <a:buSzPts val="1400"/>
              <a:buNone/>
              <a:defRPr sz="3200" b="1">
                <a:solidFill>
                  <a:srgbClr val="522380"/>
                </a:solidFill>
                <a:latin typeface="Arial" charset="0"/>
                <a:cs typeface="Arial" charset="0"/>
              </a:defRPr>
            </a:lvl4pPr>
            <a:lvl5pPr lvl="4" algn="l" rtl="0" eaLnBrk="1" fontAlgn="base" hangingPunct="1">
              <a:spcBef>
                <a:spcPts val="0"/>
              </a:spcBef>
              <a:spcAft>
                <a:spcPts val="0"/>
              </a:spcAft>
              <a:buSzPts val="1400"/>
              <a:buNone/>
              <a:defRPr sz="3200" b="1">
                <a:solidFill>
                  <a:srgbClr val="522380"/>
                </a:solidFill>
                <a:latin typeface="Arial" charset="0"/>
                <a:cs typeface="Arial" charset="0"/>
              </a:defRPr>
            </a:lvl5pPr>
            <a:lvl6pPr marL="457200" lvl="5" algn="l" rtl="0" eaLnBrk="1" fontAlgn="base" hangingPunct="1">
              <a:spcBef>
                <a:spcPts val="0"/>
              </a:spcBef>
              <a:spcAft>
                <a:spcPts val="0"/>
              </a:spcAft>
              <a:buSzPts val="1400"/>
              <a:buNone/>
              <a:defRPr sz="3200" b="1">
                <a:solidFill>
                  <a:srgbClr val="522380"/>
                </a:solidFill>
                <a:latin typeface="Gill Sans MT" pitchFamily="34" charset="0"/>
              </a:defRPr>
            </a:lvl6pPr>
            <a:lvl7pPr marL="914400" lvl="6" algn="l" rtl="0" eaLnBrk="1" fontAlgn="base" hangingPunct="1">
              <a:spcBef>
                <a:spcPts val="0"/>
              </a:spcBef>
              <a:spcAft>
                <a:spcPts val="0"/>
              </a:spcAft>
              <a:buSzPts val="1400"/>
              <a:buNone/>
              <a:defRPr sz="3200" b="1">
                <a:solidFill>
                  <a:srgbClr val="522380"/>
                </a:solidFill>
                <a:latin typeface="Gill Sans MT" pitchFamily="34" charset="0"/>
              </a:defRPr>
            </a:lvl7pPr>
            <a:lvl8pPr marL="1371600" lvl="7" algn="l" rtl="0" eaLnBrk="1" fontAlgn="base" hangingPunct="1">
              <a:spcBef>
                <a:spcPts val="0"/>
              </a:spcBef>
              <a:spcAft>
                <a:spcPts val="0"/>
              </a:spcAft>
              <a:buSzPts val="1400"/>
              <a:buNone/>
              <a:defRPr sz="3200" b="1">
                <a:solidFill>
                  <a:srgbClr val="522380"/>
                </a:solidFill>
                <a:latin typeface="Gill Sans MT" pitchFamily="34" charset="0"/>
              </a:defRPr>
            </a:lvl8pPr>
            <a:lvl9pPr marL="1828800" lvl="8" algn="l" rtl="0" eaLnBrk="1" fontAlgn="base" hangingPunct="1">
              <a:spcBef>
                <a:spcPts val="0"/>
              </a:spcBef>
              <a:spcAft>
                <a:spcPts val="0"/>
              </a:spcAft>
              <a:buSzPts val="1400"/>
              <a:buNone/>
              <a:defRPr sz="3200" b="1">
                <a:solidFill>
                  <a:srgbClr val="522380"/>
                </a:solidFill>
                <a:latin typeface="Gill Sans MT" pitchFamily="34" charset="0"/>
              </a:defRPr>
            </a:lvl9pPr>
          </a:lstStyle>
          <a:p>
            <a:r>
              <a:rPr lang="en-US" sz="1600" kern="0">
                <a:latin typeface="Avenir Next Demi Bold" panose="020B0503020202020204" pitchFamily="34" charset="0"/>
              </a:rPr>
              <a:t>Year 2020 Plan</a:t>
            </a:r>
            <a:endParaRPr lang="en-US" sz="1600" kern="0" dirty="0">
              <a:latin typeface="Avenir Next Demi Bold" panose="020B0503020202020204" pitchFamily="34" charset="0"/>
            </a:endParaRPr>
          </a:p>
        </p:txBody>
      </p:sp>
      <p:grpSp>
        <p:nvGrpSpPr>
          <p:cNvPr id="4" name="Group 3">
            <a:extLst>
              <a:ext uri="{FF2B5EF4-FFF2-40B4-BE49-F238E27FC236}">
                <a16:creationId xmlns:a16="http://schemas.microsoft.com/office/drawing/2014/main" id="{64AF697C-6B1D-5944-9DB8-3729C2FD8909}"/>
              </a:ext>
            </a:extLst>
          </p:cNvPr>
          <p:cNvGrpSpPr/>
          <p:nvPr/>
        </p:nvGrpSpPr>
        <p:grpSpPr>
          <a:xfrm>
            <a:off x="560973" y="721894"/>
            <a:ext cx="4011027" cy="1849856"/>
            <a:chOff x="0" y="0"/>
            <a:chExt cx="5348036" cy="2466474"/>
          </a:xfrm>
        </p:grpSpPr>
        <p:sp>
          <p:nvSpPr>
            <p:cNvPr id="5" name="Round Single Corner Rectangle 4">
              <a:extLst>
                <a:ext uri="{FF2B5EF4-FFF2-40B4-BE49-F238E27FC236}">
                  <a16:creationId xmlns:a16="http://schemas.microsoft.com/office/drawing/2014/main" id="{5E7A5381-8FAD-5B4D-951C-FDE4BD712A82}"/>
                </a:ext>
              </a:extLst>
            </p:cNvPr>
            <p:cNvSpPr/>
            <p:nvPr/>
          </p:nvSpPr>
          <p:spPr>
            <a:xfrm rot="16200000">
              <a:off x="1440781" y="-1440781"/>
              <a:ext cx="2466474" cy="5348036"/>
            </a:xfrm>
            <a:prstGeom prst="round1Rect">
              <a:avLst/>
            </a:prstGeom>
            <a:solidFill>
              <a:srgbClr val="A6B727">
                <a:hueOff val="0"/>
                <a:satOff val="0"/>
                <a:lumOff val="0"/>
                <a:alphaOff val="0"/>
              </a:srgbClr>
            </a:solidFill>
            <a:ln w="12700" cap="flat" cmpd="sng" algn="ctr">
              <a:solidFill>
                <a:sysClr val="window" lastClr="FFFFFF">
                  <a:hueOff val="0"/>
                  <a:satOff val="0"/>
                  <a:lumOff val="0"/>
                  <a:alphaOff val="0"/>
                </a:sysClr>
              </a:solidFill>
              <a:prstDash val="solid"/>
            </a:ln>
            <a:effectLst/>
          </p:spPr>
        </p:sp>
        <p:sp>
          <p:nvSpPr>
            <p:cNvPr id="6" name="Round Single Corner Rectangle 4">
              <a:extLst>
                <a:ext uri="{FF2B5EF4-FFF2-40B4-BE49-F238E27FC236}">
                  <a16:creationId xmlns:a16="http://schemas.microsoft.com/office/drawing/2014/main" id="{04989219-39A0-BE43-864F-AB7C39624542}"/>
                </a:ext>
              </a:extLst>
            </p:cNvPr>
            <p:cNvSpPr txBox="1"/>
            <p:nvPr/>
          </p:nvSpPr>
          <p:spPr>
            <a:xfrm rot="21600000">
              <a:off x="0" y="0"/>
              <a:ext cx="5348036" cy="1849855"/>
            </a:xfrm>
            <a:prstGeom prst="rect">
              <a:avLst/>
            </a:prstGeom>
            <a:noFill/>
            <a:ln>
              <a:noFill/>
            </a:ln>
            <a:effectLst/>
          </p:spPr>
          <p:txBody>
            <a:bodyPr spcFirstLastPara="0" vert="horz" wrap="square" lIns="106680" tIns="106680" rIns="106680" bIns="106680" numCol="1" spcCol="1270" anchor="t" anchorCtr="0">
              <a:noAutofit/>
            </a:bodyPr>
            <a:lstStyle/>
            <a:p>
              <a:pPr algn="ctr" defTabSz="666750" fontAlgn="auto">
                <a:lnSpc>
                  <a:spcPct val="90000"/>
                </a:lnSpc>
                <a:spcAft>
                  <a:spcPct val="35000"/>
                </a:spcAft>
                <a:defRPr/>
              </a:pPr>
              <a:r>
                <a:rPr lang="en-US" sz="1500" dirty="0">
                  <a:solidFill>
                    <a:sysClr val="window" lastClr="FFFFFF"/>
                  </a:solidFill>
                  <a:latin typeface="Gill Sans MT" panose="020B0502020104020203"/>
                </a:rPr>
                <a:t>Adoption</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China Unicom</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China Construction Bank</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Toyota</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Yahoo Japan</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NTT Communications</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Vodafone</a:t>
              </a:r>
            </a:p>
          </p:txBody>
        </p:sp>
      </p:grpSp>
      <p:grpSp>
        <p:nvGrpSpPr>
          <p:cNvPr id="7" name="Group 6">
            <a:extLst>
              <a:ext uri="{FF2B5EF4-FFF2-40B4-BE49-F238E27FC236}">
                <a16:creationId xmlns:a16="http://schemas.microsoft.com/office/drawing/2014/main" id="{A203FF6C-F0B6-D947-AAA8-BB0BF0DA62A7}"/>
              </a:ext>
            </a:extLst>
          </p:cNvPr>
          <p:cNvGrpSpPr/>
          <p:nvPr/>
        </p:nvGrpSpPr>
        <p:grpSpPr>
          <a:xfrm>
            <a:off x="4572000" y="721894"/>
            <a:ext cx="4011027" cy="1849856"/>
            <a:chOff x="5348036" y="0"/>
            <a:chExt cx="5348036" cy="2466474"/>
          </a:xfrm>
        </p:grpSpPr>
        <p:sp>
          <p:nvSpPr>
            <p:cNvPr id="8" name="Round Single Corner Rectangle 7">
              <a:extLst>
                <a:ext uri="{FF2B5EF4-FFF2-40B4-BE49-F238E27FC236}">
                  <a16:creationId xmlns:a16="http://schemas.microsoft.com/office/drawing/2014/main" id="{885B85B3-CA77-9C4A-B85C-5F67EA0FC8BD}"/>
                </a:ext>
              </a:extLst>
            </p:cNvPr>
            <p:cNvSpPr/>
            <p:nvPr/>
          </p:nvSpPr>
          <p:spPr>
            <a:xfrm>
              <a:off x="5348036" y="0"/>
              <a:ext cx="5348036" cy="2466474"/>
            </a:xfrm>
            <a:prstGeom prst="round1Rect">
              <a:avLst/>
            </a:prstGeom>
            <a:solidFill>
              <a:srgbClr val="F69200">
                <a:hueOff val="0"/>
                <a:satOff val="0"/>
                <a:lumOff val="0"/>
                <a:alphaOff val="0"/>
              </a:srgbClr>
            </a:solidFill>
            <a:ln w="12700" cap="flat" cmpd="sng" algn="ctr">
              <a:solidFill>
                <a:sysClr val="window" lastClr="FFFFFF">
                  <a:hueOff val="0"/>
                  <a:satOff val="0"/>
                  <a:lumOff val="0"/>
                  <a:alphaOff val="0"/>
                </a:sysClr>
              </a:solidFill>
              <a:prstDash val="solid"/>
            </a:ln>
            <a:effectLst/>
          </p:spPr>
        </p:sp>
        <p:sp>
          <p:nvSpPr>
            <p:cNvPr id="9" name="Round Single Corner Rectangle 6">
              <a:extLst>
                <a:ext uri="{FF2B5EF4-FFF2-40B4-BE49-F238E27FC236}">
                  <a16:creationId xmlns:a16="http://schemas.microsoft.com/office/drawing/2014/main" id="{A6C19B0E-1267-694B-860A-A28D2522AC0D}"/>
                </a:ext>
              </a:extLst>
            </p:cNvPr>
            <p:cNvSpPr txBox="1"/>
            <p:nvPr/>
          </p:nvSpPr>
          <p:spPr>
            <a:xfrm>
              <a:off x="5348036" y="0"/>
              <a:ext cx="5348036" cy="1849855"/>
            </a:xfrm>
            <a:prstGeom prst="rect">
              <a:avLst/>
            </a:prstGeom>
            <a:noFill/>
            <a:ln>
              <a:noFill/>
            </a:ln>
            <a:effectLst/>
          </p:spPr>
          <p:txBody>
            <a:bodyPr spcFirstLastPara="0" vert="horz" wrap="square" lIns="96012" tIns="96012" rIns="96012" bIns="96012" numCol="1" spcCol="1270" anchor="t" anchorCtr="0">
              <a:noAutofit/>
            </a:bodyPr>
            <a:lstStyle/>
            <a:p>
              <a:pPr algn="ctr" defTabSz="600075" fontAlgn="auto">
                <a:lnSpc>
                  <a:spcPct val="90000"/>
                </a:lnSpc>
                <a:spcAft>
                  <a:spcPct val="35000"/>
                </a:spcAft>
                <a:defRPr/>
              </a:pPr>
              <a:r>
                <a:rPr lang="en-US" sz="1350" dirty="0">
                  <a:solidFill>
                    <a:sysClr val="window" lastClr="FFFFFF"/>
                  </a:solidFill>
                  <a:latin typeface="Gill Sans MT" panose="020B0502020104020203"/>
                </a:rPr>
                <a:t>Collaboration</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CNCF – K8S, Prometheus, </a:t>
              </a:r>
              <a:r>
                <a:rPr lang="en-US" sz="1050" dirty="0" err="1">
                  <a:solidFill>
                    <a:sysClr val="window" lastClr="FFFFFF"/>
                  </a:solidFill>
                  <a:latin typeface="Gill Sans MT" panose="020B0502020104020203"/>
                </a:rPr>
                <a:t>Fluentd</a:t>
              </a:r>
              <a:r>
                <a:rPr lang="en-US" sz="1050" dirty="0">
                  <a:solidFill>
                    <a:sysClr val="window" lastClr="FFFFFF"/>
                  </a:solidFill>
                  <a:latin typeface="Gill Sans MT" panose="020B0502020104020203"/>
                </a:rPr>
                <a:t>, OpenEBS, </a:t>
              </a:r>
              <a:r>
                <a:rPr lang="en-US" sz="1050" dirty="0" err="1">
                  <a:solidFill>
                    <a:sysClr val="window" lastClr="FFFFFF"/>
                  </a:solidFill>
                  <a:latin typeface="Gill Sans MT" panose="020B0502020104020203"/>
                </a:rPr>
                <a:t>KubeEdge</a:t>
              </a:r>
              <a:r>
                <a:rPr lang="en-US" sz="1050" dirty="0">
                  <a:solidFill>
                    <a:sysClr val="window" lastClr="FFFFFF"/>
                  </a:solidFill>
                  <a:latin typeface="Gill Sans MT" panose="020B0502020104020203"/>
                </a:rPr>
                <a:t>, Rook, CFS </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Platforms – Vmware, Redhat, SUSE</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Clouds &amp; Storage – AWS,  Azure, Google, IBM, Huawei</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Open Source Projects – Ceph, </a:t>
              </a:r>
              <a:r>
                <a:rPr lang="en-US" sz="1050" dirty="0" err="1">
                  <a:solidFill>
                    <a:sysClr val="window" lastClr="FFFFFF"/>
                  </a:solidFill>
                  <a:latin typeface="Gill Sans MT" panose="020B0502020104020203"/>
                </a:rPr>
                <a:t>Minio</a:t>
              </a:r>
              <a:r>
                <a:rPr lang="en-US" sz="1050" dirty="0">
                  <a:solidFill>
                    <a:sysClr val="window" lastClr="FFFFFF"/>
                  </a:solidFill>
                  <a:latin typeface="Gill Sans MT" panose="020B0502020104020203"/>
                </a:rPr>
                <a:t>, Spark, Hadoop</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Partners Solutions - Intel, IBM, Sony, Linbit, Mayadata, StorageOS, Scality, ProphetStor, eHualu, Scutech, Wipro, Click2Cloud</a:t>
              </a:r>
            </a:p>
          </p:txBody>
        </p:sp>
      </p:grpSp>
      <p:grpSp>
        <p:nvGrpSpPr>
          <p:cNvPr id="10" name="Group 9">
            <a:extLst>
              <a:ext uri="{FF2B5EF4-FFF2-40B4-BE49-F238E27FC236}">
                <a16:creationId xmlns:a16="http://schemas.microsoft.com/office/drawing/2014/main" id="{EECEF99B-4792-4B41-929D-6903BE57FCE8}"/>
              </a:ext>
            </a:extLst>
          </p:cNvPr>
          <p:cNvGrpSpPr/>
          <p:nvPr/>
        </p:nvGrpSpPr>
        <p:grpSpPr>
          <a:xfrm>
            <a:off x="560973" y="2571750"/>
            <a:ext cx="4011027" cy="1849856"/>
            <a:chOff x="0" y="2466474"/>
            <a:chExt cx="5348036" cy="2466474"/>
          </a:xfrm>
        </p:grpSpPr>
        <p:sp>
          <p:nvSpPr>
            <p:cNvPr id="11" name="Round Single Corner Rectangle 10">
              <a:extLst>
                <a:ext uri="{FF2B5EF4-FFF2-40B4-BE49-F238E27FC236}">
                  <a16:creationId xmlns:a16="http://schemas.microsoft.com/office/drawing/2014/main" id="{EBFABBE9-B670-A343-A905-008ABCAF3B58}"/>
                </a:ext>
              </a:extLst>
            </p:cNvPr>
            <p:cNvSpPr/>
            <p:nvPr/>
          </p:nvSpPr>
          <p:spPr>
            <a:xfrm rot="10800000">
              <a:off x="0" y="2466474"/>
              <a:ext cx="5348036" cy="2466474"/>
            </a:xfrm>
            <a:prstGeom prst="round1Rect">
              <a:avLst/>
            </a:prstGeom>
            <a:solidFill>
              <a:srgbClr val="838383">
                <a:hueOff val="0"/>
                <a:satOff val="0"/>
                <a:lumOff val="0"/>
                <a:alphaOff val="0"/>
              </a:srgbClr>
            </a:solidFill>
            <a:ln w="12700" cap="flat" cmpd="sng" algn="ctr">
              <a:solidFill>
                <a:sysClr val="window" lastClr="FFFFFF">
                  <a:hueOff val="0"/>
                  <a:satOff val="0"/>
                  <a:lumOff val="0"/>
                  <a:alphaOff val="0"/>
                </a:sysClr>
              </a:solidFill>
              <a:prstDash val="solid"/>
            </a:ln>
            <a:effectLst/>
          </p:spPr>
        </p:sp>
        <p:sp>
          <p:nvSpPr>
            <p:cNvPr id="12" name="Round Single Corner Rectangle 8">
              <a:extLst>
                <a:ext uri="{FF2B5EF4-FFF2-40B4-BE49-F238E27FC236}">
                  <a16:creationId xmlns:a16="http://schemas.microsoft.com/office/drawing/2014/main" id="{5CD47399-4FCC-A14D-AE3C-65AB93D2C67D}"/>
                </a:ext>
              </a:extLst>
            </p:cNvPr>
            <p:cNvSpPr txBox="1"/>
            <p:nvPr/>
          </p:nvSpPr>
          <p:spPr>
            <a:xfrm rot="21600000">
              <a:off x="0" y="3083092"/>
              <a:ext cx="5348036" cy="1849855"/>
            </a:xfrm>
            <a:prstGeom prst="rect">
              <a:avLst/>
            </a:prstGeom>
            <a:noFill/>
            <a:ln>
              <a:noFill/>
            </a:ln>
            <a:effectLst/>
          </p:spPr>
          <p:txBody>
            <a:bodyPr spcFirstLastPara="0" vert="horz" wrap="square" lIns="106680" tIns="106680" rIns="106680" bIns="106680" numCol="1" spcCol="1270" anchor="t" anchorCtr="0">
              <a:noAutofit/>
            </a:bodyPr>
            <a:lstStyle/>
            <a:p>
              <a:pPr algn="ctr" defTabSz="666750" fontAlgn="auto">
                <a:lnSpc>
                  <a:spcPct val="90000"/>
                </a:lnSpc>
                <a:spcAft>
                  <a:spcPct val="35000"/>
                </a:spcAft>
                <a:defRPr/>
              </a:pPr>
              <a:r>
                <a:rPr lang="en-US" sz="1500" dirty="0">
                  <a:solidFill>
                    <a:sysClr val="window" lastClr="FFFFFF"/>
                  </a:solidFill>
                  <a:latin typeface="Gill Sans MT" panose="020B0502020104020203"/>
                </a:rPr>
                <a:t>Development</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Projects: SODA Core, Data Store, Edge, Cloud, Analytics</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Standardization:  SNIA, SPC, CESI - Data Protection, Data Governance, Data Lifecycle</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Certification: SODA Ready</a:t>
              </a:r>
            </a:p>
          </p:txBody>
        </p:sp>
      </p:grpSp>
      <p:grpSp>
        <p:nvGrpSpPr>
          <p:cNvPr id="13" name="Group 12">
            <a:extLst>
              <a:ext uri="{FF2B5EF4-FFF2-40B4-BE49-F238E27FC236}">
                <a16:creationId xmlns:a16="http://schemas.microsoft.com/office/drawing/2014/main" id="{A32AB72F-F861-C24B-89B0-54F0D999041C}"/>
              </a:ext>
            </a:extLst>
          </p:cNvPr>
          <p:cNvGrpSpPr/>
          <p:nvPr/>
        </p:nvGrpSpPr>
        <p:grpSpPr>
          <a:xfrm>
            <a:off x="4572000" y="2571750"/>
            <a:ext cx="4011027" cy="1849856"/>
            <a:chOff x="5348036" y="2466474"/>
            <a:chExt cx="5348036" cy="2466474"/>
          </a:xfrm>
        </p:grpSpPr>
        <p:sp>
          <p:nvSpPr>
            <p:cNvPr id="14" name="Round Single Corner Rectangle 13">
              <a:extLst>
                <a:ext uri="{FF2B5EF4-FFF2-40B4-BE49-F238E27FC236}">
                  <a16:creationId xmlns:a16="http://schemas.microsoft.com/office/drawing/2014/main" id="{AF146635-076A-E44F-A9EF-34F6AB692B7C}"/>
                </a:ext>
              </a:extLst>
            </p:cNvPr>
            <p:cNvSpPr/>
            <p:nvPr/>
          </p:nvSpPr>
          <p:spPr>
            <a:xfrm rot="5400000">
              <a:off x="6788817" y="1025693"/>
              <a:ext cx="2466474" cy="5348036"/>
            </a:xfrm>
            <a:prstGeom prst="round1Rect">
              <a:avLst/>
            </a:prstGeom>
            <a:solidFill>
              <a:srgbClr val="FEC306">
                <a:hueOff val="0"/>
                <a:satOff val="0"/>
                <a:lumOff val="0"/>
                <a:alphaOff val="0"/>
              </a:srgbClr>
            </a:solidFill>
            <a:ln w="12700" cap="flat" cmpd="sng" algn="ctr">
              <a:solidFill>
                <a:sysClr val="window" lastClr="FFFFFF">
                  <a:hueOff val="0"/>
                  <a:satOff val="0"/>
                  <a:lumOff val="0"/>
                  <a:alphaOff val="0"/>
                </a:sysClr>
              </a:solidFill>
              <a:prstDash val="solid"/>
            </a:ln>
            <a:effectLst/>
          </p:spPr>
        </p:sp>
        <p:sp>
          <p:nvSpPr>
            <p:cNvPr id="15" name="Round Single Corner Rectangle 10">
              <a:extLst>
                <a:ext uri="{FF2B5EF4-FFF2-40B4-BE49-F238E27FC236}">
                  <a16:creationId xmlns:a16="http://schemas.microsoft.com/office/drawing/2014/main" id="{5DE2B9A6-296B-EB4F-B87D-E79B4474008E}"/>
                </a:ext>
              </a:extLst>
            </p:cNvPr>
            <p:cNvSpPr txBox="1"/>
            <p:nvPr/>
          </p:nvSpPr>
          <p:spPr>
            <a:xfrm>
              <a:off x="5348036" y="3083092"/>
              <a:ext cx="5348036" cy="1849855"/>
            </a:xfrm>
            <a:prstGeom prst="rect">
              <a:avLst/>
            </a:prstGeom>
            <a:noFill/>
            <a:ln>
              <a:noFill/>
            </a:ln>
            <a:effectLst/>
          </p:spPr>
          <p:txBody>
            <a:bodyPr spcFirstLastPara="0" vert="horz" wrap="square" lIns="106680" tIns="106680" rIns="106680" bIns="106680" numCol="1" spcCol="1270" anchor="t" anchorCtr="0">
              <a:noAutofit/>
            </a:bodyPr>
            <a:lstStyle/>
            <a:p>
              <a:pPr algn="ctr" defTabSz="666750" fontAlgn="auto">
                <a:lnSpc>
                  <a:spcPct val="90000"/>
                </a:lnSpc>
                <a:spcAft>
                  <a:spcPct val="35000"/>
                </a:spcAft>
                <a:defRPr/>
              </a:pPr>
              <a:r>
                <a:rPr lang="en-US" sz="1500" dirty="0">
                  <a:solidFill>
                    <a:sysClr val="window" lastClr="FFFFFF"/>
                  </a:solidFill>
                  <a:latin typeface="Gill Sans MT" panose="020B0502020104020203"/>
                </a:rPr>
                <a:t>Awareness</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SODA Forums – Amsterdam, Shanghai, Tokyo, Bengaluru, Boston</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SODA Meetups – China, Europe, India, Japan</a:t>
              </a:r>
            </a:p>
            <a:p>
              <a:pPr marL="85725" lvl="1" indent="-85725" defTabSz="466725" fontAlgn="auto">
                <a:lnSpc>
                  <a:spcPct val="90000"/>
                </a:lnSpc>
                <a:spcAft>
                  <a:spcPct val="15000"/>
                </a:spcAft>
                <a:buFontTx/>
                <a:buChar char="•"/>
                <a:defRPr/>
              </a:pPr>
              <a:r>
                <a:rPr lang="en-US" sz="1050" dirty="0">
                  <a:solidFill>
                    <a:sysClr val="window" lastClr="FFFFFF"/>
                  </a:solidFill>
                  <a:latin typeface="Gill Sans MT" panose="020B0502020104020203"/>
                </a:rPr>
                <a:t>SODA Sponsorships – KubeCon, OSS, </a:t>
              </a:r>
              <a:r>
                <a:rPr lang="en-US" sz="1050" dirty="0" err="1">
                  <a:solidFill>
                    <a:sysClr val="window" lastClr="FFFFFF"/>
                  </a:solidFill>
                  <a:latin typeface="Gill Sans MT" panose="020B0502020104020203"/>
                </a:rPr>
                <a:t>Cephalacon</a:t>
              </a:r>
              <a:r>
                <a:rPr lang="en-US" sz="1050" dirty="0">
                  <a:solidFill>
                    <a:sysClr val="window" lastClr="FFFFFF"/>
                  </a:solidFill>
                  <a:latin typeface="Gill Sans MT" panose="020B0502020104020203"/>
                </a:rPr>
                <a:t>, SNIA SDC, CloudNativeDays Japan</a:t>
              </a:r>
            </a:p>
          </p:txBody>
        </p:sp>
      </p:grpSp>
      <p:grpSp>
        <p:nvGrpSpPr>
          <p:cNvPr id="16" name="Group 15">
            <a:extLst>
              <a:ext uri="{FF2B5EF4-FFF2-40B4-BE49-F238E27FC236}">
                <a16:creationId xmlns:a16="http://schemas.microsoft.com/office/drawing/2014/main" id="{E841A2AF-E36A-EB40-A4E2-10965A65A883}"/>
              </a:ext>
            </a:extLst>
          </p:cNvPr>
          <p:cNvGrpSpPr/>
          <p:nvPr/>
        </p:nvGrpSpPr>
        <p:grpSpPr>
          <a:xfrm>
            <a:off x="3368692" y="2109286"/>
            <a:ext cx="2406616" cy="924928"/>
            <a:chOff x="3743625" y="1849855"/>
            <a:chExt cx="3208821" cy="1233237"/>
          </a:xfrm>
        </p:grpSpPr>
        <p:sp>
          <p:nvSpPr>
            <p:cNvPr id="17" name="Rounded Rectangle 16">
              <a:extLst>
                <a:ext uri="{FF2B5EF4-FFF2-40B4-BE49-F238E27FC236}">
                  <a16:creationId xmlns:a16="http://schemas.microsoft.com/office/drawing/2014/main" id="{E662FEE6-5137-5749-9018-3B18E7627342}"/>
                </a:ext>
              </a:extLst>
            </p:cNvPr>
            <p:cNvSpPr/>
            <p:nvPr/>
          </p:nvSpPr>
          <p:spPr>
            <a:xfrm>
              <a:off x="3743625" y="1849855"/>
              <a:ext cx="3208821" cy="1233237"/>
            </a:xfrm>
            <a:prstGeom prst="roundRect">
              <a:avLst/>
            </a:prstGeom>
            <a:solidFill>
              <a:srgbClr val="418AB3"/>
            </a:solidFill>
            <a:ln w="12700" cap="flat" cmpd="sng" algn="ctr">
              <a:solidFill>
                <a:sysClr val="window" lastClr="FFFFFF">
                  <a:hueOff val="0"/>
                  <a:satOff val="0"/>
                  <a:lumOff val="0"/>
                  <a:alphaOff val="0"/>
                </a:sysClr>
              </a:solidFill>
              <a:prstDash val="solid"/>
            </a:ln>
            <a:effectLst/>
          </p:spPr>
        </p:sp>
        <p:sp>
          <p:nvSpPr>
            <p:cNvPr id="18" name="Rounded Rectangle 12">
              <a:extLst>
                <a:ext uri="{FF2B5EF4-FFF2-40B4-BE49-F238E27FC236}">
                  <a16:creationId xmlns:a16="http://schemas.microsoft.com/office/drawing/2014/main" id="{7ED0D988-E6C6-D44D-8A62-CAF04B4EE976}"/>
                </a:ext>
              </a:extLst>
            </p:cNvPr>
            <p:cNvSpPr txBox="1"/>
            <p:nvPr/>
          </p:nvSpPr>
          <p:spPr>
            <a:xfrm>
              <a:off x="3803827" y="1910057"/>
              <a:ext cx="3088417" cy="1112833"/>
            </a:xfrm>
            <a:prstGeom prst="rect">
              <a:avLst/>
            </a:prstGeom>
            <a:noFill/>
            <a:ln>
              <a:noFill/>
            </a:ln>
            <a:effectLst/>
          </p:spPr>
          <p:txBody>
            <a:bodyPr spcFirstLastPara="0" vert="horz" wrap="square" lIns="125730" tIns="125730" rIns="125730" bIns="125730" numCol="1" spcCol="1270" anchor="ctr" anchorCtr="0">
              <a:noAutofit/>
            </a:bodyPr>
            <a:lstStyle/>
            <a:p>
              <a:pPr algn="ctr" defTabSz="1466850" fontAlgn="auto">
                <a:lnSpc>
                  <a:spcPct val="90000"/>
                </a:lnSpc>
                <a:spcAft>
                  <a:spcPct val="35000"/>
                </a:spcAft>
                <a:defRPr/>
              </a:pPr>
              <a:r>
                <a:rPr lang="en-US" sz="3300" dirty="0">
                  <a:solidFill>
                    <a:sysClr val="window" lastClr="FFFFFF"/>
                  </a:solidFill>
                  <a:latin typeface="abeatbyKai" pitchFamily="2" charset="0"/>
                </a:rPr>
                <a:t>soda</a:t>
              </a:r>
            </a:p>
          </p:txBody>
        </p:sp>
      </p:grpSp>
      <p:sp>
        <p:nvSpPr>
          <p:cNvPr id="19" name="TextBox 18">
            <a:extLst>
              <a:ext uri="{FF2B5EF4-FFF2-40B4-BE49-F238E27FC236}">
                <a16:creationId xmlns:a16="http://schemas.microsoft.com/office/drawing/2014/main" id="{C4DD0483-431A-A248-B1FE-6BC06229648D}"/>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03740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810A-5986-4132-B16B-CC5F1A8E188A}"/>
              </a:ext>
            </a:extLst>
          </p:cNvPr>
          <p:cNvSpPr>
            <a:spLocks noGrp="1"/>
          </p:cNvSpPr>
          <p:nvPr>
            <p:ph type="title"/>
          </p:nvPr>
        </p:nvSpPr>
        <p:spPr/>
        <p:txBody>
          <a:bodyPr/>
          <a:lstStyle/>
          <a:p>
            <a:r>
              <a:rPr lang="en-US" dirty="0">
                <a:solidFill>
                  <a:schemeClr val="accent1"/>
                </a:solidFill>
                <a:latin typeface="Avenir Next" panose="020B0503020202020204" pitchFamily="34" charset="0"/>
              </a:rPr>
              <a:t>SODA Demo</a:t>
            </a:r>
            <a:endParaRPr lang="en-US" dirty="0"/>
          </a:p>
        </p:txBody>
      </p:sp>
    </p:spTree>
    <p:extLst>
      <p:ext uri="{BB962C8B-B14F-4D97-AF65-F5344CB8AC3E}">
        <p14:creationId xmlns:p14="http://schemas.microsoft.com/office/powerpoint/2010/main" val="2609931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D765-6E50-8246-B87B-96F054C5503C}"/>
              </a:ext>
            </a:extLst>
          </p:cNvPr>
          <p:cNvSpPr>
            <a:spLocks noGrp="1"/>
          </p:cNvSpPr>
          <p:nvPr>
            <p:ph type="title"/>
          </p:nvPr>
        </p:nvSpPr>
        <p:spPr/>
        <p:txBody>
          <a:bodyPr/>
          <a:lstStyle/>
          <a:p>
            <a:r>
              <a:rPr lang="en" dirty="0"/>
              <a:t>Cloud Vendor agnostic </a:t>
            </a:r>
            <a:r>
              <a:rPr lang="en" dirty="0" err="1"/>
              <a:t>Multicloud</a:t>
            </a:r>
            <a:r>
              <a:rPr lang="en" dirty="0"/>
              <a:t> Data Management</a:t>
            </a:r>
            <a:endParaRPr lang="en-US" dirty="0"/>
          </a:p>
        </p:txBody>
      </p:sp>
      <p:sp>
        <p:nvSpPr>
          <p:cNvPr id="3" name="Google Shape;157;p4">
            <a:extLst>
              <a:ext uri="{FF2B5EF4-FFF2-40B4-BE49-F238E27FC236}">
                <a16:creationId xmlns:a16="http://schemas.microsoft.com/office/drawing/2014/main" id="{0911E962-E9B7-124F-9D05-4B811A11468D}"/>
              </a:ext>
            </a:extLst>
          </p:cNvPr>
          <p:cNvSpPr txBox="1">
            <a:spLocks/>
          </p:cNvSpPr>
          <p:nvPr/>
        </p:nvSpPr>
        <p:spPr>
          <a:xfrm>
            <a:off x="457200" y="1123950"/>
            <a:ext cx="7176200" cy="3319250"/>
          </a:xfrm>
          <a:prstGeom prst="rect">
            <a:avLst/>
          </a:prstGeom>
          <a:noFill/>
          <a:ln>
            <a:noFill/>
          </a:ln>
        </p:spPr>
        <p:txBody>
          <a:bodyPr spcFirstLastPara="1" wrap="square" lIns="68575" tIns="34275" rIns="68575" bIns="34275" anchor="t" anchorCtr="0">
            <a:noAutofit/>
          </a:bodyPr>
          <a:lstStyle>
            <a:lvl1pPr marL="342900" indent="-34290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120C48"/>
              </a:buClr>
              <a:buSzPct val="75000"/>
              <a:buFont typeface="Wingdings" panose="05000000000000000000" pitchFamily="2" charset="2"/>
              <a:buChar char="§"/>
              <a:defRPr sz="240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6pPr>
            <a:lvl7pPr marL="29718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7pPr>
            <a:lvl8pPr marL="34290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8pPr>
            <a:lvl9pPr marL="38862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9pPr>
          </a:lstStyle>
          <a:p>
            <a:pPr marL="0" indent="0">
              <a:spcBef>
                <a:spcPts val="800"/>
              </a:spcBef>
              <a:spcAft>
                <a:spcPts val="0"/>
              </a:spcAft>
              <a:buSzPts val="1400"/>
              <a:buFont typeface="Wingdings" panose="05000000000000000000" pitchFamily="2" charset="2"/>
              <a:buNone/>
            </a:pPr>
            <a:r>
              <a:rPr lang="en-US" sz="2000" b="1" kern="0"/>
              <a:t>Demo: (Object) </a:t>
            </a:r>
          </a:p>
          <a:p>
            <a:pPr marL="457200" indent="-317500">
              <a:spcBef>
                <a:spcPts val="800"/>
              </a:spcBef>
              <a:spcAft>
                <a:spcPts val="0"/>
              </a:spcAft>
              <a:buSzPts val="1400"/>
              <a:buFont typeface="Wingdings" panose="05000000000000000000" pitchFamily="2" charset="2"/>
              <a:buChar char="●"/>
            </a:pPr>
            <a:r>
              <a:rPr lang="en-US" sz="2000" kern="0"/>
              <a:t>Easy addition of Cloud Vendor Backend</a:t>
            </a:r>
          </a:p>
          <a:p>
            <a:pPr marL="457200" indent="-317500">
              <a:spcBef>
                <a:spcPts val="0"/>
              </a:spcBef>
              <a:spcAft>
                <a:spcPts val="0"/>
              </a:spcAft>
              <a:buSzPts val="1400"/>
              <a:buFont typeface="Wingdings" panose="05000000000000000000" pitchFamily="2" charset="2"/>
              <a:buChar char="●"/>
            </a:pPr>
            <a:r>
              <a:rPr lang="en-US" sz="2000" kern="0"/>
              <a:t>Basic Object Creation</a:t>
            </a:r>
          </a:p>
          <a:p>
            <a:pPr marL="457200" indent="-317500">
              <a:spcBef>
                <a:spcPts val="0"/>
              </a:spcBef>
              <a:spcAft>
                <a:spcPts val="0"/>
              </a:spcAft>
              <a:buSzPts val="1400"/>
              <a:buFont typeface="Wingdings" panose="05000000000000000000" pitchFamily="2" charset="2"/>
              <a:buChar char="●"/>
            </a:pPr>
            <a:r>
              <a:rPr lang="en-US" sz="2000" kern="0"/>
              <a:t>Seamless Data Mobility Across cloud vendors (migration, simple copy/paste)</a:t>
            </a:r>
            <a:endParaRPr lang="en-US" sz="2000" kern="0" dirty="0"/>
          </a:p>
        </p:txBody>
      </p:sp>
      <p:sp>
        <p:nvSpPr>
          <p:cNvPr id="4" name="TextBox 3">
            <a:extLst>
              <a:ext uri="{FF2B5EF4-FFF2-40B4-BE49-F238E27FC236}">
                <a16:creationId xmlns:a16="http://schemas.microsoft.com/office/drawing/2014/main" id="{9D6E25B9-7A66-4A49-BB7F-5D56171F16A6}"/>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57857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6E25B9-7A66-4A49-BB7F-5D56171F16A6}"/>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
        <p:nvSpPr>
          <p:cNvPr id="6" name="Google Shape;182;p8">
            <a:extLst>
              <a:ext uri="{FF2B5EF4-FFF2-40B4-BE49-F238E27FC236}">
                <a16:creationId xmlns:a16="http://schemas.microsoft.com/office/drawing/2014/main" id="{67AC0EA6-8834-3D4A-88AD-387E05B4D653}"/>
              </a:ext>
            </a:extLst>
          </p:cNvPr>
          <p:cNvSpPr txBox="1">
            <a:spLocks/>
          </p:cNvSpPr>
          <p:nvPr/>
        </p:nvSpPr>
        <p:spPr bwMode="auto">
          <a:xfrm>
            <a:off x="519225" y="450150"/>
            <a:ext cx="7411800" cy="61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205725" tIns="137150" rIns="205725" bIns="137150" numCol="1" anchor="ctr" anchorCtr="1" compatLnSpc="1">
            <a:prstTxWarp prst="textNoShape">
              <a:avLst/>
            </a:prstTxWarp>
            <a:noAutofit/>
          </a:bodyPr>
          <a:lstStyle>
            <a:lvl1pPr lvl="0" algn="ctr" rtl="0" eaLnBrk="1" fontAlgn="base" hangingPunct="1">
              <a:lnSpc>
                <a:spcPct val="90000"/>
              </a:lnSpc>
              <a:spcBef>
                <a:spcPts val="0"/>
              </a:spcBef>
              <a:spcAft>
                <a:spcPts val="0"/>
              </a:spcAft>
              <a:buClr>
                <a:srgbClr val="262626"/>
              </a:buClr>
              <a:buSzPts val="2400"/>
              <a:buFont typeface="Avenir"/>
              <a:buNone/>
              <a:defRPr sz="1800" b="1" i="0" cap="none">
                <a:solidFill>
                  <a:srgbClr val="120C48"/>
                </a:solidFill>
                <a:latin typeface="Avenir"/>
                <a:ea typeface="Avenir"/>
                <a:cs typeface="Avenir"/>
                <a:sym typeface="Avenir"/>
              </a:defRPr>
            </a:lvl1pPr>
            <a:lvl2pPr lvl="1" algn="l" rtl="0" eaLnBrk="1" fontAlgn="base" hangingPunct="1">
              <a:spcBef>
                <a:spcPts val="0"/>
              </a:spcBef>
              <a:spcAft>
                <a:spcPts val="0"/>
              </a:spcAft>
              <a:buSzPts val="1400"/>
              <a:buNone/>
              <a:defRPr sz="3200" b="1">
                <a:solidFill>
                  <a:srgbClr val="522380"/>
                </a:solidFill>
                <a:latin typeface="Arial" charset="0"/>
                <a:cs typeface="Arial" charset="0"/>
              </a:defRPr>
            </a:lvl2pPr>
            <a:lvl3pPr lvl="2" algn="l" rtl="0" eaLnBrk="1" fontAlgn="base" hangingPunct="1">
              <a:spcBef>
                <a:spcPts val="0"/>
              </a:spcBef>
              <a:spcAft>
                <a:spcPts val="0"/>
              </a:spcAft>
              <a:buSzPts val="1400"/>
              <a:buNone/>
              <a:defRPr sz="3200" b="1">
                <a:solidFill>
                  <a:srgbClr val="522380"/>
                </a:solidFill>
                <a:latin typeface="Arial" charset="0"/>
                <a:cs typeface="Arial" charset="0"/>
              </a:defRPr>
            </a:lvl3pPr>
            <a:lvl4pPr lvl="3" algn="l" rtl="0" eaLnBrk="1" fontAlgn="base" hangingPunct="1">
              <a:spcBef>
                <a:spcPts val="0"/>
              </a:spcBef>
              <a:spcAft>
                <a:spcPts val="0"/>
              </a:spcAft>
              <a:buSzPts val="1400"/>
              <a:buNone/>
              <a:defRPr sz="3200" b="1">
                <a:solidFill>
                  <a:srgbClr val="522380"/>
                </a:solidFill>
                <a:latin typeface="Arial" charset="0"/>
                <a:cs typeface="Arial" charset="0"/>
              </a:defRPr>
            </a:lvl4pPr>
            <a:lvl5pPr lvl="4" algn="l" rtl="0" eaLnBrk="1" fontAlgn="base" hangingPunct="1">
              <a:spcBef>
                <a:spcPts val="0"/>
              </a:spcBef>
              <a:spcAft>
                <a:spcPts val="0"/>
              </a:spcAft>
              <a:buSzPts val="1400"/>
              <a:buNone/>
              <a:defRPr sz="3200" b="1">
                <a:solidFill>
                  <a:srgbClr val="522380"/>
                </a:solidFill>
                <a:latin typeface="Arial" charset="0"/>
                <a:cs typeface="Arial" charset="0"/>
              </a:defRPr>
            </a:lvl5pPr>
            <a:lvl6pPr marL="457200" lvl="5" algn="l" rtl="0" eaLnBrk="1" fontAlgn="base" hangingPunct="1">
              <a:spcBef>
                <a:spcPts val="0"/>
              </a:spcBef>
              <a:spcAft>
                <a:spcPts val="0"/>
              </a:spcAft>
              <a:buSzPts val="1400"/>
              <a:buNone/>
              <a:defRPr sz="3200" b="1">
                <a:solidFill>
                  <a:srgbClr val="522380"/>
                </a:solidFill>
                <a:latin typeface="Gill Sans MT" pitchFamily="34" charset="0"/>
              </a:defRPr>
            </a:lvl6pPr>
            <a:lvl7pPr marL="914400" lvl="6" algn="l" rtl="0" eaLnBrk="1" fontAlgn="base" hangingPunct="1">
              <a:spcBef>
                <a:spcPts val="0"/>
              </a:spcBef>
              <a:spcAft>
                <a:spcPts val="0"/>
              </a:spcAft>
              <a:buSzPts val="1400"/>
              <a:buNone/>
              <a:defRPr sz="3200" b="1">
                <a:solidFill>
                  <a:srgbClr val="522380"/>
                </a:solidFill>
                <a:latin typeface="Gill Sans MT" pitchFamily="34" charset="0"/>
              </a:defRPr>
            </a:lvl7pPr>
            <a:lvl8pPr marL="1371600" lvl="7" algn="l" rtl="0" eaLnBrk="1" fontAlgn="base" hangingPunct="1">
              <a:spcBef>
                <a:spcPts val="0"/>
              </a:spcBef>
              <a:spcAft>
                <a:spcPts val="0"/>
              </a:spcAft>
              <a:buSzPts val="1400"/>
              <a:buNone/>
              <a:defRPr sz="3200" b="1">
                <a:solidFill>
                  <a:srgbClr val="522380"/>
                </a:solidFill>
                <a:latin typeface="Gill Sans MT" pitchFamily="34" charset="0"/>
              </a:defRPr>
            </a:lvl8pPr>
            <a:lvl9pPr marL="1828800" lvl="8" algn="l" rtl="0" eaLnBrk="1" fontAlgn="base" hangingPunct="1">
              <a:spcBef>
                <a:spcPts val="0"/>
              </a:spcBef>
              <a:spcAft>
                <a:spcPts val="0"/>
              </a:spcAft>
              <a:buSzPts val="1400"/>
              <a:buNone/>
              <a:defRPr sz="3200" b="1">
                <a:solidFill>
                  <a:srgbClr val="522380"/>
                </a:solidFill>
                <a:latin typeface="Gill Sans MT" pitchFamily="34" charset="0"/>
              </a:defRPr>
            </a:lvl9pPr>
          </a:lstStyle>
          <a:p>
            <a:pPr>
              <a:buSzPts val="1800"/>
            </a:pPr>
            <a:r>
              <a:rPr lang="en-US" kern="0"/>
              <a:t>SODA Northbound VMWare Plugin</a:t>
            </a:r>
            <a:endParaRPr lang="en-US" kern="0" dirty="0"/>
          </a:p>
        </p:txBody>
      </p:sp>
      <p:sp>
        <p:nvSpPr>
          <p:cNvPr id="7" name="Google Shape;183;p8">
            <a:extLst>
              <a:ext uri="{FF2B5EF4-FFF2-40B4-BE49-F238E27FC236}">
                <a16:creationId xmlns:a16="http://schemas.microsoft.com/office/drawing/2014/main" id="{2BDC6A54-747E-E04E-B8D4-A61C14F156F6}"/>
              </a:ext>
            </a:extLst>
          </p:cNvPr>
          <p:cNvSpPr txBox="1">
            <a:spLocks/>
          </p:cNvSpPr>
          <p:nvPr/>
        </p:nvSpPr>
        <p:spPr>
          <a:xfrm>
            <a:off x="399425" y="1067229"/>
            <a:ext cx="7802900" cy="3861300"/>
          </a:xfrm>
          <a:prstGeom prst="rect">
            <a:avLst/>
          </a:prstGeom>
          <a:noFill/>
          <a:ln>
            <a:noFill/>
          </a:ln>
        </p:spPr>
        <p:txBody>
          <a:bodyPr spcFirstLastPara="1" wrap="square" lIns="68575" tIns="34275" rIns="68575" bIns="34275" anchor="t" anchorCtr="0">
            <a:noAutofit/>
          </a:bodyPr>
          <a:lstStyle>
            <a:lvl1pPr marL="342900" indent="-34290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120C48"/>
              </a:buClr>
              <a:buSzPct val="75000"/>
              <a:buFont typeface="Wingdings" panose="05000000000000000000" pitchFamily="2" charset="2"/>
              <a:buChar char="§"/>
              <a:defRPr sz="280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120C48"/>
              </a:buClr>
              <a:buSzPct val="75000"/>
              <a:buFont typeface="Wingdings" panose="05000000000000000000" pitchFamily="2" charset="2"/>
              <a:buChar char="§"/>
              <a:defRPr sz="240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120C48"/>
              </a:buClr>
              <a:buSzPct val="75000"/>
              <a:buFont typeface="Wingdings" panose="05000000000000000000" pitchFamily="2" charset="2"/>
              <a:buChar char="§"/>
              <a:defRPr sz="20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6pPr>
            <a:lvl7pPr marL="29718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7pPr>
            <a:lvl8pPr marL="34290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8pPr>
            <a:lvl9pPr marL="3886200" indent="-228600" algn="l" rtl="0" eaLnBrk="1" fontAlgn="base" hangingPunct="1">
              <a:spcBef>
                <a:spcPct val="20000"/>
              </a:spcBef>
              <a:spcAft>
                <a:spcPct val="0"/>
              </a:spcAft>
              <a:buClr>
                <a:srgbClr val="52237F"/>
              </a:buClr>
              <a:buSzPct val="75000"/>
              <a:buFont typeface="Wingdings" pitchFamily="2" charset="2"/>
              <a:buChar char="r"/>
              <a:defRPr sz="2000">
                <a:solidFill>
                  <a:schemeClr val="tx1"/>
                </a:solidFill>
                <a:latin typeface="+mn-lt"/>
              </a:defRPr>
            </a:lvl9pPr>
          </a:lstStyle>
          <a:p>
            <a:pPr marL="0" indent="0">
              <a:spcBef>
                <a:spcPts val="800"/>
              </a:spcBef>
              <a:spcAft>
                <a:spcPts val="0"/>
              </a:spcAft>
              <a:buSzPts val="1400"/>
              <a:buFont typeface="Wingdings" panose="05000000000000000000" pitchFamily="2" charset="2"/>
              <a:buNone/>
            </a:pPr>
            <a:r>
              <a:rPr lang="en-US" sz="1400" kern="0" dirty="0"/>
              <a:t>One platform to provide storage to VMWare Datastore from different backends</a:t>
            </a:r>
          </a:p>
          <a:p>
            <a:pPr marL="0" indent="0">
              <a:spcBef>
                <a:spcPts val="800"/>
              </a:spcBef>
              <a:spcAft>
                <a:spcPts val="0"/>
              </a:spcAft>
              <a:buSzPts val="1400"/>
              <a:buFont typeface="Wingdings" panose="05000000000000000000" pitchFamily="2" charset="2"/>
              <a:buNone/>
            </a:pPr>
            <a:endParaRPr lang="en-US" sz="1400" kern="0" dirty="0"/>
          </a:p>
        </p:txBody>
      </p:sp>
      <p:pic>
        <p:nvPicPr>
          <p:cNvPr id="8" name="Google Shape;184;p8">
            <a:extLst>
              <a:ext uri="{FF2B5EF4-FFF2-40B4-BE49-F238E27FC236}">
                <a16:creationId xmlns:a16="http://schemas.microsoft.com/office/drawing/2014/main" id="{297357D2-1295-2240-B337-4CCA6426BAE8}"/>
              </a:ext>
            </a:extLst>
          </p:cNvPr>
          <p:cNvPicPr preferRelativeResize="0"/>
          <p:nvPr/>
        </p:nvPicPr>
        <p:blipFill rotWithShape="1">
          <a:blip r:embed="rId2">
            <a:alphaModFix/>
          </a:blip>
          <a:srcRect/>
          <a:stretch/>
        </p:blipFill>
        <p:spPr>
          <a:xfrm>
            <a:off x="941675" y="1581825"/>
            <a:ext cx="5184301" cy="3285250"/>
          </a:xfrm>
          <a:prstGeom prst="rect">
            <a:avLst/>
          </a:prstGeom>
          <a:noFill/>
          <a:ln>
            <a:noFill/>
          </a:ln>
        </p:spPr>
      </p:pic>
    </p:spTree>
    <p:extLst>
      <p:ext uri="{BB962C8B-B14F-4D97-AF65-F5344CB8AC3E}">
        <p14:creationId xmlns:p14="http://schemas.microsoft.com/office/powerpoint/2010/main" val="1951204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879F-2C4B-1249-B081-B1F6BD781951}"/>
              </a:ext>
            </a:extLst>
          </p:cNvPr>
          <p:cNvSpPr>
            <a:spLocks noGrp="1"/>
          </p:cNvSpPr>
          <p:nvPr>
            <p:ph type="title"/>
          </p:nvPr>
        </p:nvSpPr>
        <p:spPr>
          <a:xfrm>
            <a:off x="562707" y="85529"/>
            <a:ext cx="7543800" cy="617220"/>
          </a:xfrm>
        </p:spPr>
        <p:txBody>
          <a:bodyPr/>
          <a:lstStyle/>
          <a:p>
            <a:r>
              <a:rPr lang="en-US" dirty="0"/>
              <a:t>MISSION</a:t>
            </a:r>
          </a:p>
        </p:txBody>
      </p:sp>
      <p:pic>
        <p:nvPicPr>
          <p:cNvPr id="3" name="Picture 2">
            <a:extLst>
              <a:ext uri="{FF2B5EF4-FFF2-40B4-BE49-F238E27FC236}">
                <a16:creationId xmlns:a16="http://schemas.microsoft.com/office/drawing/2014/main" id="{84A449A3-10DA-3A47-9B3B-469B0E3A5F3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783" y="2952750"/>
            <a:ext cx="7999412" cy="1667959"/>
          </a:xfrm>
          <a:prstGeom prst="rect">
            <a:avLst/>
          </a:prstGeom>
        </p:spPr>
      </p:pic>
      <p:sp>
        <p:nvSpPr>
          <p:cNvPr id="4" name="Rectangle 3">
            <a:extLst>
              <a:ext uri="{FF2B5EF4-FFF2-40B4-BE49-F238E27FC236}">
                <a16:creationId xmlns:a16="http://schemas.microsoft.com/office/drawing/2014/main" id="{631889F9-E49F-D84C-91D3-EF6B43002D8A}"/>
              </a:ext>
            </a:extLst>
          </p:cNvPr>
          <p:cNvSpPr/>
          <p:nvPr/>
        </p:nvSpPr>
        <p:spPr>
          <a:xfrm>
            <a:off x="-228600" y="1155851"/>
            <a:ext cx="8905021" cy="1034899"/>
          </a:xfrm>
          <a:prstGeom prst="rect">
            <a:avLst/>
          </a:prstGeom>
        </p:spPr>
        <p:txBody>
          <a:bodyPr wrap="square">
            <a:spAutoFit/>
          </a:bodyPr>
          <a:lstStyle/>
          <a:p>
            <a:pPr marL="342900" indent="-342900" algn="ctr">
              <a:lnSpc>
                <a:spcPct val="150000"/>
              </a:lnSpc>
              <a:buFont typeface="Arial" panose="020B0604020202020204" pitchFamily="34" charset="0"/>
              <a:buChar char="•"/>
            </a:pPr>
            <a:r>
              <a:rPr lang="en-US" sz="1400" dirty="0">
                <a:highlight>
                  <a:srgbClr val="FFFFFF"/>
                </a:highlight>
                <a:latin typeface="Avenir Next" panose="020B0503020202020204" pitchFamily="34" charset="0"/>
              </a:rPr>
              <a:t>to foster </a:t>
            </a:r>
            <a:r>
              <a:rPr lang="en-US" sz="1400" b="1" dirty="0">
                <a:highlight>
                  <a:srgbClr val="FFFFFF"/>
                </a:highlight>
                <a:latin typeface="Avenir Next Demi Bold" panose="020B0503020202020204" pitchFamily="34" charset="0"/>
              </a:rPr>
              <a:t>an </a:t>
            </a:r>
            <a:r>
              <a:rPr lang="en-US" sz="1400" b="1" dirty="0">
                <a:solidFill>
                  <a:schemeClr val="tx1">
                    <a:lumMod val="50000"/>
                  </a:schemeClr>
                </a:solidFill>
                <a:highlight>
                  <a:srgbClr val="FFFFFF"/>
                </a:highlight>
                <a:latin typeface="Avenir Next Demi Bold" panose="020B0503020202020204" pitchFamily="34" charset="0"/>
              </a:rPr>
              <a:t>ecosystem of open source data </a:t>
            </a:r>
            <a:r>
              <a:rPr lang="en-US" sz="1400" b="1" dirty="0">
                <a:highlight>
                  <a:srgbClr val="FFFFFF"/>
                </a:highlight>
                <a:latin typeface="Avenir Next Demi Bold" panose="020B0503020202020204" pitchFamily="34" charset="0"/>
              </a:rPr>
              <a:t>management and storage </a:t>
            </a:r>
            <a:r>
              <a:rPr lang="en-US" sz="1400" dirty="0">
                <a:highlight>
                  <a:srgbClr val="FFFFFF"/>
                </a:highlight>
                <a:latin typeface="Avenir Next" panose="020B0503020202020204" pitchFamily="34" charset="0"/>
              </a:rPr>
              <a:t>software for data autonomy</a:t>
            </a:r>
          </a:p>
          <a:p>
            <a:pPr marL="342900" indent="-342900" algn="ctr">
              <a:lnSpc>
                <a:spcPct val="150000"/>
              </a:lnSpc>
              <a:buFont typeface="Arial" panose="020B0604020202020204" pitchFamily="34" charset="0"/>
              <a:buChar char="•"/>
            </a:pPr>
            <a:r>
              <a:rPr lang="en-US" sz="1400" dirty="0">
                <a:highlight>
                  <a:srgbClr val="FFFFFF"/>
                </a:highlight>
                <a:latin typeface="Avenir Next" panose="020B0503020202020204" pitchFamily="34" charset="0"/>
              </a:rPr>
              <a:t>to offer a neutral forum for </a:t>
            </a:r>
            <a:r>
              <a:rPr lang="en-US" sz="1400" b="1" dirty="0">
                <a:highlight>
                  <a:srgbClr val="FFFFFF"/>
                </a:highlight>
                <a:latin typeface="Avenir Next Demi Bold" panose="020B0503020202020204" pitchFamily="34" charset="0"/>
              </a:rPr>
              <a:t>cross-projects collaboration and integration</a:t>
            </a:r>
            <a:endParaRPr lang="en-US" sz="1400" dirty="0">
              <a:highlight>
                <a:srgbClr val="FFFFFF"/>
              </a:highlight>
              <a:latin typeface="Avenir Next" panose="020B0503020202020204" pitchFamily="34" charset="0"/>
            </a:endParaRPr>
          </a:p>
          <a:p>
            <a:pPr marL="342900" indent="-342900" algn="ctr">
              <a:lnSpc>
                <a:spcPct val="150000"/>
              </a:lnSpc>
              <a:buFont typeface="Arial" panose="020B0604020202020204" pitchFamily="34" charset="0"/>
              <a:buChar char="•"/>
            </a:pPr>
            <a:r>
              <a:rPr lang="en-US" sz="1400" dirty="0">
                <a:highlight>
                  <a:srgbClr val="FFFFFF"/>
                </a:highlight>
                <a:latin typeface="Avenir Next" panose="020B0503020202020204" pitchFamily="34" charset="0"/>
              </a:rPr>
              <a:t>to provide end users </a:t>
            </a:r>
            <a:r>
              <a:rPr lang="en-US" sz="1400" b="1" dirty="0">
                <a:highlight>
                  <a:srgbClr val="FFFFFF"/>
                </a:highlight>
                <a:latin typeface="Avenir Next Demi Bold" panose="020B0503020202020204" pitchFamily="34" charset="0"/>
              </a:rPr>
              <a:t>quality end-to-end solutions </a:t>
            </a:r>
          </a:p>
        </p:txBody>
      </p:sp>
      <p:sp>
        <p:nvSpPr>
          <p:cNvPr id="5" name="TextBox 4">
            <a:extLst>
              <a:ext uri="{FF2B5EF4-FFF2-40B4-BE49-F238E27FC236}">
                <a16:creationId xmlns:a16="http://schemas.microsoft.com/office/drawing/2014/main" id="{BA7F082F-2E4C-384D-A100-3AB8D977FEBC}"/>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2187026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6D2D-1AA7-E345-8F0D-A2D23E6BA037}"/>
              </a:ext>
            </a:extLst>
          </p:cNvPr>
          <p:cNvSpPr>
            <a:spLocks noGrp="1"/>
          </p:cNvSpPr>
          <p:nvPr>
            <p:ph type="title"/>
          </p:nvPr>
        </p:nvSpPr>
        <p:spPr>
          <a:xfrm>
            <a:off x="533400" y="2263140"/>
            <a:ext cx="7543800" cy="617220"/>
          </a:xfrm>
        </p:spPr>
        <p:txBody>
          <a:bodyPr/>
          <a:lstStyle/>
          <a:p>
            <a:r>
              <a:rPr lang="en-US" dirty="0"/>
              <a:t>Thank you</a:t>
            </a:r>
          </a:p>
        </p:txBody>
      </p:sp>
      <p:sp>
        <p:nvSpPr>
          <p:cNvPr id="3" name="TextBox 2">
            <a:extLst>
              <a:ext uri="{FF2B5EF4-FFF2-40B4-BE49-F238E27FC236}">
                <a16:creationId xmlns:a16="http://schemas.microsoft.com/office/drawing/2014/main" id="{CC5D0670-8F7B-C244-A797-D9A41EE8C442}"/>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56599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6E275-D3B6-DC4B-8A30-68606688B432}"/>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76200" y="819150"/>
            <a:ext cx="8124825" cy="3737419"/>
          </a:xfrm>
          <a:prstGeom prst="rect">
            <a:avLst/>
          </a:prstGeom>
          <a:noFill/>
        </p:spPr>
      </p:pic>
      <p:sp>
        <p:nvSpPr>
          <p:cNvPr id="4" name="Rectangle 3">
            <a:extLst>
              <a:ext uri="{FF2B5EF4-FFF2-40B4-BE49-F238E27FC236}">
                <a16:creationId xmlns:a16="http://schemas.microsoft.com/office/drawing/2014/main" id="{EFA6B986-2000-A94F-B2F6-3EC2DA20A291}"/>
              </a:ext>
            </a:extLst>
          </p:cNvPr>
          <p:cNvSpPr/>
          <p:nvPr/>
        </p:nvSpPr>
        <p:spPr>
          <a:xfrm>
            <a:off x="1447800" y="21708"/>
            <a:ext cx="6019800" cy="369332"/>
          </a:xfrm>
          <a:prstGeom prst="rect">
            <a:avLst/>
          </a:prstGeom>
        </p:spPr>
        <p:txBody>
          <a:bodyPr wrap="square">
            <a:spAutoFit/>
          </a:bodyPr>
          <a:lstStyle/>
          <a:p>
            <a:r>
              <a:rPr lang="en-US" sz="1800" dirty="0"/>
              <a:t>SODA CHINA COMMUNITY LAUNCH Dec 20, 2019</a:t>
            </a:r>
          </a:p>
        </p:txBody>
      </p:sp>
      <p:sp>
        <p:nvSpPr>
          <p:cNvPr id="5" name="TextBox 4">
            <a:extLst>
              <a:ext uri="{FF2B5EF4-FFF2-40B4-BE49-F238E27FC236}">
                <a16:creationId xmlns:a16="http://schemas.microsoft.com/office/drawing/2014/main" id="{D6ABDA2D-15D1-0245-9FE1-8FF71AA98E19}"/>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262937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C83-54CD-4DBF-9659-93F566BFE96B}"/>
              </a:ext>
            </a:extLst>
          </p:cNvPr>
          <p:cNvSpPr>
            <a:spLocks noGrp="1"/>
          </p:cNvSpPr>
          <p:nvPr>
            <p:ph type="title"/>
          </p:nvPr>
        </p:nvSpPr>
        <p:spPr>
          <a:xfrm>
            <a:off x="-152400" y="3257550"/>
            <a:ext cx="9296400" cy="857250"/>
          </a:xfrm>
        </p:spPr>
        <p:txBody>
          <a:bodyPr/>
          <a:lstStyle/>
          <a:p>
            <a:r>
              <a:rPr lang="en-US" dirty="0"/>
              <a:t>Please take a moment </a:t>
            </a:r>
            <a:br>
              <a:rPr lang="en-US" dirty="0"/>
            </a:br>
            <a:r>
              <a:rPr lang="en-US" dirty="0"/>
              <a:t>to rate this session. </a:t>
            </a:r>
            <a:br>
              <a:rPr lang="en-US" dirty="0"/>
            </a:br>
            <a:br>
              <a:rPr lang="en-US" dirty="0"/>
            </a:br>
            <a:r>
              <a:rPr lang="en-US" dirty="0"/>
              <a:t>Your feedback matters to us. </a:t>
            </a:r>
            <a:br>
              <a:rPr lang="en-US" dirty="0"/>
            </a:br>
            <a:endParaRPr lang="en-US" dirty="0"/>
          </a:p>
        </p:txBody>
      </p:sp>
    </p:spTree>
    <p:extLst>
      <p:ext uri="{BB962C8B-B14F-4D97-AF65-F5344CB8AC3E}">
        <p14:creationId xmlns:p14="http://schemas.microsoft.com/office/powerpoint/2010/main" val="285130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p:nvPr/>
        </p:nvSpPr>
        <p:spPr>
          <a:xfrm>
            <a:off x="0" y="3054"/>
            <a:ext cx="4569032" cy="4933927"/>
          </a:xfrm>
          <a:prstGeom prst="rect">
            <a:avLst/>
          </a:prstGeom>
          <a:solidFill>
            <a:schemeClr val="lt1"/>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Avenir"/>
              <a:ea typeface="Avenir"/>
              <a:cs typeface="Avenir"/>
              <a:sym typeface="Avenir"/>
            </a:endParaRPr>
          </a:p>
        </p:txBody>
      </p:sp>
      <p:sp>
        <p:nvSpPr>
          <p:cNvPr id="159" name="Google Shape;159;p2"/>
          <p:cNvSpPr/>
          <p:nvPr/>
        </p:nvSpPr>
        <p:spPr>
          <a:xfrm>
            <a:off x="516412" y="1162052"/>
            <a:ext cx="3536209" cy="2769959"/>
          </a:xfrm>
          <a:prstGeom prst="rect">
            <a:avLst/>
          </a:prstGeom>
          <a:noFill/>
          <a:ln>
            <a:noFill/>
          </a:ln>
        </p:spPr>
        <p:txBody>
          <a:bodyPr spcFirstLastPara="1" wrap="square" lIns="68569" tIns="34275" rIns="68569" bIns="34275" anchor="t" anchorCtr="0">
            <a:spAutoFit/>
          </a:bodyPr>
          <a:lstStyle/>
          <a:p>
            <a:pPr algn="just">
              <a:lnSpc>
                <a:spcPct val="150000"/>
              </a:lnSpc>
              <a:spcBef>
                <a:spcPts val="0"/>
              </a:spcBef>
              <a:spcAft>
                <a:spcPts val="0"/>
              </a:spcAft>
            </a:pPr>
            <a:r>
              <a:rPr lang="en-US" sz="900">
                <a:solidFill>
                  <a:srgbClr val="7F7F7F"/>
                </a:solidFill>
                <a:latin typeface="Avenir"/>
                <a:ea typeface="Avenir"/>
                <a:cs typeface="Avenir"/>
                <a:sym typeface="Avenir"/>
              </a:rPr>
              <a:t>SODA Foundation is a transformation of the Linux Foundation OpenSDS technical project. OpenSDS was initiated at the end of 2016 by Dell EMC, Fujitsu, Hitachi, Huawei, Intel, and Vodafone to address the challenges of storage integration in the cloud era. </a:t>
            </a:r>
            <a:endParaRPr sz="1200"/>
          </a:p>
          <a:p>
            <a:pPr algn="just">
              <a:lnSpc>
                <a:spcPct val="150000"/>
              </a:lnSpc>
              <a:spcBef>
                <a:spcPts val="0"/>
              </a:spcBef>
              <a:spcAft>
                <a:spcPts val="0"/>
              </a:spcAft>
            </a:pPr>
            <a:endParaRPr sz="900">
              <a:solidFill>
                <a:srgbClr val="7F7F7F"/>
              </a:solidFill>
              <a:latin typeface="Avenir"/>
              <a:ea typeface="Avenir"/>
              <a:cs typeface="Avenir"/>
              <a:sym typeface="Avenir"/>
            </a:endParaRPr>
          </a:p>
          <a:p>
            <a:pPr algn="just">
              <a:lnSpc>
                <a:spcPct val="150000"/>
              </a:lnSpc>
              <a:spcBef>
                <a:spcPts val="0"/>
              </a:spcBef>
              <a:spcAft>
                <a:spcPts val="0"/>
              </a:spcAft>
            </a:pPr>
            <a:r>
              <a:rPr lang="en-US" sz="900">
                <a:solidFill>
                  <a:srgbClr val="7F7F7F"/>
                </a:solidFill>
                <a:latin typeface="Avenir"/>
                <a:ea typeface="Avenir"/>
                <a:cs typeface="Avenir"/>
                <a:sym typeface="Avenir"/>
              </a:rPr>
              <a:t>As OpenSDS grew, there were increasing requests for it to expand its scope to support cloud native, edge, IoT, big data, machine learning, AIOps, DataOps, and more. </a:t>
            </a:r>
            <a:endParaRPr sz="1200"/>
          </a:p>
          <a:p>
            <a:pPr algn="just">
              <a:lnSpc>
                <a:spcPct val="150000"/>
              </a:lnSpc>
              <a:spcBef>
                <a:spcPts val="0"/>
              </a:spcBef>
              <a:spcAft>
                <a:spcPts val="0"/>
              </a:spcAft>
            </a:pPr>
            <a:endParaRPr sz="900">
              <a:solidFill>
                <a:srgbClr val="7F7F7F"/>
              </a:solidFill>
              <a:latin typeface="Avenir"/>
              <a:ea typeface="Avenir"/>
              <a:cs typeface="Avenir"/>
              <a:sym typeface="Avenir"/>
            </a:endParaRPr>
          </a:p>
          <a:p>
            <a:pPr algn="just">
              <a:lnSpc>
                <a:spcPct val="150000"/>
              </a:lnSpc>
              <a:spcBef>
                <a:spcPts val="0"/>
              </a:spcBef>
              <a:spcAft>
                <a:spcPts val="0"/>
              </a:spcAft>
            </a:pPr>
            <a:r>
              <a:rPr lang="en-US" sz="900">
                <a:solidFill>
                  <a:srgbClr val="7F7F7F"/>
                </a:solidFill>
                <a:latin typeface="Avenir"/>
                <a:ea typeface="Avenir"/>
                <a:cs typeface="Avenir"/>
                <a:sym typeface="Avenir"/>
              </a:rPr>
              <a:t>With the majority support of OpenSDS members, we are transforming the project into SODA Foundation. SODA Foundation is the home for open source data and storage projects.  </a:t>
            </a:r>
            <a:endParaRPr sz="1200"/>
          </a:p>
        </p:txBody>
      </p:sp>
      <p:pic>
        <p:nvPicPr>
          <p:cNvPr id="160" name="Google Shape;160;p2"/>
          <p:cNvPicPr preferRelativeResize="0"/>
          <p:nvPr/>
        </p:nvPicPr>
        <p:blipFill rotWithShape="1">
          <a:blip r:embed="rId3">
            <a:alphaModFix/>
          </a:blip>
          <a:srcRect/>
          <a:stretch/>
        </p:blipFill>
        <p:spPr>
          <a:xfrm>
            <a:off x="4569031" y="1216691"/>
            <a:ext cx="4574969" cy="2710119"/>
          </a:xfrm>
          <a:prstGeom prst="rect">
            <a:avLst/>
          </a:prstGeom>
          <a:noFill/>
          <a:ln>
            <a:noFill/>
          </a:ln>
        </p:spPr>
      </p:pic>
      <p:sp>
        <p:nvSpPr>
          <p:cNvPr id="161" name="Google Shape;161;p2"/>
          <p:cNvSpPr txBox="1"/>
          <p:nvPr/>
        </p:nvSpPr>
        <p:spPr>
          <a:xfrm>
            <a:off x="430691" y="686676"/>
            <a:ext cx="3536209" cy="34621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1800" b="1" dirty="0">
                <a:solidFill>
                  <a:schemeClr val="dk1"/>
                </a:solidFill>
                <a:latin typeface="Avenir"/>
                <a:ea typeface="Avenir"/>
                <a:cs typeface="Avenir"/>
                <a:sym typeface="Avenir"/>
              </a:rPr>
              <a:t>A LITTLE BIT OF HISTORY</a:t>
            </a:r>
            <a:endParaRPr sz="1200" dirty="0"/>
          </a:p>
        </p:txBody>
      </p:sp>
      <p:sp>
        <p:nvSpPr>
          <p:cNvPr id="162" name="Google Shape;162;p2"/>
          <p:cNvSpPr txBox="1"/>
          <p:nvPr/>
        </p:nvSpPr>
        <p:spPr>
          <a:xfrm>
            <a:off x="4566709" y="3954780"/>
            <a:ext cx="4579619" cy="18463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750">
                <a:solidFill>
                  <a:schemeClr val="dk1"/>
                </a:solidFill>
                <a:latin typeface="Avenir"/>
                <a:ea typeface="Avenir"/>
                <a:cs typeface="Avenir"/>
                <a:sym typeface="Avenir"/>
              </a:rPr>
              <a:t>FIRST OPENSDS EVENT @OPEN SOURCE SUMMIT 2017, PRAGUE</a:t>
            </a:r>
            <a:endParaRPr sz="1200"/>
          </a:p>
        </p:txBody>
      </p:sp>
      <p:sp>
        <p:nvSpPr>
          <p:cNvPr id="7" name="TextBox 6">
            <a:extLst>
              <a:ext uri="{FF2B5EF4-FFF2-40B4-BE49-F238E27FC236}">
                <a16:creationId xmlns:a16="http://schemas.microsoft.com/office/drawing/2014/main" id="{6C4B92FB-8D94-E748-B5EC-E5BA4877D35F}"/>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1513263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DACA-BC04-E446-9501-97AFF2FBAE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08C4B-9C0D-A646-B9A5-B384BB11AF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0934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
          <p:cNvSpPr txBox="1">
            <a:spLocks noGrp="1"/>
          </p:cNvSpPr>
          <p:nvPr>
            <p:ph type="title"/>
          </p:nvPr>
        </p:nvSpPr>
        <p:spPr>
          <a:xfrm>
            <a:off x="5052060" y="685867"/>
            <a:ext cx="3611880" cy="411413"/>
          </a:xfrm>
          <a:prstGeom prst="rect">
            <a:avLst/>
          </a:prstGeom>
          <a:noFill/>
          <a:ln>
            <a:noFill/>
          </a:ln>
        </p:spPr>
        <p:txBody>
          <a:bodyPr spcFirstLastPara="1" vert="horz" wrap="square" lIns="137156" tIns="137156" rIns="137156" bIns="137156" numCol="1" anchor="ctr" anchorCtr="1" compatLnSpc="1">
            <a:prstTxWarp prst="textNoShape">
              <a:avLst/>
            </a:prstTxWarp>
            <a:noAutofit/>
          </a:bodyPr>
          <a:lstStyle/>
          <a:p>
            <a:r>
              <a:rPr lang="en-US"/>
              <a:t>SODA FOUNDATION</a:t>
            </a:r>
            <a:endParaRPr/>
          </a:p>
        </p:txBody>
      </p:sp>
      <p:sp>
        <p:nvSpPr>
          <p:cNvPr id="168" name="Google Shape;168;p3"/>
          <p:cNvSpPr txBox="1">
            <a:spLocks noGrp="1"/>
          </p:cNvSpPr>
          <p:nvPr>
            <p:ph type="body" idx="1"/>
          </p:nvPr>
        </p:nvSpPr>
        <p:spPr>
          <a:xfrm>
            <a:off x="5052060" y="1253728"/>
            <a:ext cx="3611880" cy="3286268"/>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gn="just">
              <a:buSzPts val="1200"/>
              <a:buNone/>
            </a:pPr>
            <a:r>
              <a:rPr lang="en-US" sz="900" dirty="0"/>
              <a:t>SODA Foundation is an open source project that aims to foster an ecosystem of open source data and storage software for data autonomy. SODA Foundation is organized as a Directed Fund Project under the Linux Foundation with funding from Premier Members and General Members. </a:t>
            </a:r>
            <a:endParaRPr dirty="0"/>
          </a:p>
          <a:p>
            <a:pPr marL="0" indent="0" algn="just">
              <a:buSzPts val="1200"/>
              <a:buNone/>
            </a:pPr>
            <a:endParaRPr sz="900" dirty="0"/>
          </a:p>
          <a:p>
            <a:pPr marL="0" indent="0" algn="just">
              <a:buSzPts val="1200"/>
              <a:buNone/>
            </a:pPr>
            <a:r>
              <a:rPr lang="en-US" sz="900" dirty="0"/>
              <a:t>The Foundation provides an open, collaborative, and neutral home for project stakeholders to coordinate their development and community investments in the SODA ecosystem.</a:t>
            </a:r>
            <a:endParaRPr dirty="0"/>
          </a:p>
          <a:p>
            <a:pPr marL="0" indent="0" algn="just">
              <a:buSzPts val="1200"/>
              <a:buNone/>
            </a:pPr>
            <a:endParaRPr sz="900" dirty="0"/>
          </a:p>
        </p:txBody>
      </p:sp>
      <p:pic>
        <p:nvPicPr>
          <p:cNvPr id="169" name="Google Shape;169;p3"/>
          <p:cNvPicPr preferRelativeResize="0"/>
          <p:nvPr/>
        </p:nvPicPr>
        <p:blipFill rotWithShape="1">
          <a:blip r:embed="rId3">
            <a:alphaModFix/>
          </a:blip>
          <a:srcRect/>
          <a:stretch/>
        </p:blipFill>
        <p:spPr>
          <a:xfrm>
            <a:off x="0" y="1"/>
            <a:ext cx="4572000" cy="4804496"/>
          </a:xfrm>
          <a:prstGeom prst="rect">
            <a:avLst/>
          </a:prstGeom>
          <a:noFill/>
          <a:ln>
            <a:noFill/>
          </a:ln>
        </p:spPr>
      </p:pic>
      <p:pic>
        <p:nvPicPr>
          <p:cNvPr id="170" name="Google Shape;170;p3"/>
          <p:cNvPicPr preferRelativeResize="0"/>
          <p:nvPr/>
        </p:nvPicPr>
        <p:blipFill rotWithShape="1">
          <a:blip r:embed="rId4">
            <a:alphaModFix/>
          </a:blip>
          <a:srcRect/>
          <a:stretch/>
        </p:blipFill>
        <p:spPr>
          <a:xfrm>
            <a:off x="888748" y="1393888"/>
            <a:ext cx="708380" cy="404957"/>
          </a:xfrm>
          <a:prstGeom prst="rect">
            <a:avLst/>
          </a:prstGeom>
          <a:noFill/>
          <a:ln>
            <a:noFill/>
          </a:ln>
        </p:spPr>
      </p:pic>
      <p:pic>
        <p:nvPicPr>
          <p:cNvPr id="171" name="Google Shape;171;p3"/>
          <p:cNvPicPr preferRelativeResize="0"/>
          <p:nvPr/>
        </p:nvPicPr>
        <p:blipFill rotWithShape="1">
          <a:blip r:embed="rId5">
            <a:alphaModFix/>
          </a:blip>
          <a:srcRect/>
          <a:stretch/>
        </p:blipFill>
        <p:spPr>
          <a:xfrm>
            <a:off x="2415435" y="1997404"/>
            <a:ext cx="824304" cy="151121"/>
          </a:xfrm>
          <a:prstGeom prst="rect">
            <a:avLst/>
          </a:prstGeom>
          <a:noFill/>
          <a:ln>
            <a:noFill/>
          </a:ln>
        </p:spPr>
      </p:pic>
      <p:pic>
        <p:nvPicPr>
          <p:cNvPr id="172" name="Google Shape;172;p3"/>
          <p:cNvPicPr preferRelativeResize="0"/>
          <p:nvPr/>
        </p:nvPicPr>
        <p:blipFill rotWithShape="1">
          <a:blip r:embed="rId6">
            <a:alphaModFix/>
          </a:blip>
          <a:srcRect/>
          <a:stretch/>
        </p:blipFill>
        <p:spPr>
          <a:xfrm>
            <a:off x="1138525" y="1931840"/>
            <a:ext cx="1150735" cy="283689"/>
          </a:xfrm>
          <a:prstGeom prst="rect">
            <a:avLst/>
          </a:prstGeom>
          <a:noFill/>
          <a:ln>
            <a:noFill/>
          </a:ln>
        </p:spPr>
      </p:pic>
      <p:grpSp>
        <p:nvGrpSpPr>
          <p:cNvPr id="173" name="Google Shape;173;p3"/>
          <p:cNvGrpSpPr/>
          <p:nvPr/>
        </p:nvGrpSpPr>
        <p:grpSpPr>
          <a:xfrm>
            <a:off x="1916654" y="1431502"/>
            <a:ext cx="677093" cy="330113"/>
            <a:chOff x="8010525" y="249238"/>
            <a:chExt cx="892176" cy="434975"/>
          </a:xfrm>
        </p:grpSpPr>
        <p:sp>
          <p:nvSpPr>
            <p:cNvPr id="174" name="Google Shape;174;p3"/>
            <p:cNvSpPr/>
            <p:nvPr/>
          </p:nvSpPr>
          <p:spPr>
            <a:xfrm>
              <a:off x="8305800" y="249238"/>
              <a:ext cx="179388" cy="139700"/>
            </a:xfrm>
            <a:custGeom>
              <a:avLst/>
              <a:gdLst/>
              <a:ahLst/>
              <a:cxnLst/>
              <a:rect l="l" t="t" r="r" b="b"/>
              <a:pathLst>
                <a:path w="2365" h="1825" extrusionOk="0">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75" name="Google Shape;175;p3"/>
            <p:cNvSpPr/>
            <p:nvPr/>
          </p:nvSpPr>
          <p:spPr>
            <a:xfrm>
              <a:off x="8010525" y="401638"/>
              <a:ext cx="123825" cy="201613"/>
            </a:xfrm>
            <a:custGeom>
              <a:avLst/>
              <a:gdLst/>
              <a:ahLst/>
              <a:cxnLst/>
              <a:rect l="l" t="t" r="r" b="b"/>
              <a:pathLst>
                <a:path w="1624" h="2651" extrusionOk="0">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76" name="Google Shape;176;p3"/>
            <p:cNvSpPr/>
            <p:nvPr/>
          </p:nvSpPr>
          <p:spPr>
            <a:xfrm>
              <a:off x="8304213" y="401638"/>
              <a:ext cx="80963" cy="282575"/>
            </a:xfrm>
            <a:custGeom>
              <a:avLst/>
              <a:gdLst/>
              <a:ahLst/>
              <a:cxnLst/>
              <a:rect l="l" t="t" r="r" b="b"/>
              <a:pathLst>
                <a:path w="1072" h="3696" extrusionOk="0">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77" name="Google Shape;177;p3"/>
            <p:cNvSpPr/>
            <p:nvPr/>
          </p:nvSpPr>
          <p:spPr>
            <a:xfrm>
              <a:off x="8394700" y="401638"/>
              <a:ext cx="63500" cy="201613"/>
            </a:xfrm>
            <a:custGeom>
              <a:avLst/>
              <a:gdLst/>
              <a:ahLst/>
              <a:cxnLst/>
              <a:rect l="l" t="t" r="r" b="b"/>
              <a:pathLst>
                <a:path w="828" h="2653" extrusionOk="0">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78" name="Google Shape;178;p3"/>
            <p:cNvSpPr/>
            <p:nvPr/>
          </p:nvSpPr>
          <p:spPr>
            <a:xfrm>
              <a:off x="8458200" y="401638"/>
              <a:ext cx="150813" cy="201613"/>
            </a:xfrm>
            <a:custGeom>
              <a:avLst/>
              <a:gdLst/>
              <a:ahLst/>
              <a:cxnLst/>
              <a:rect l="l" t="t" r="r" b="b"/>
              <a:pathLst>
                <a:path w="1984" h="2651" extrusionOk="0">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79" name="Google Shape;179;p3"/>
            <p:cNvSpPr/>
            <p:nvPr/>
          </p:nvSpPr>
          <p:spPr>
            <a:xfrm>
              <a:off x="8732838" y="401638"/>
              <a:ext cx="169863" cy="204788"/>
            </a:xfrm>
            <a:custGeom>
              <a:avLst/>
              <a:gdLst/>
              <a:ahLst/>
              <a:cxnLst/>
              <a:rect l="l" t="t" r="r" b="b"/>
              <a:pathLst>
                <a:path w="2219" h="2693" extrusionOk="0">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80" name="Google Shape;180;p3"/>
            <p:cNvSpPr/>
            <p:nvPr/>
          </p:nvSpPr>
          <p:spPr>
            <a:xfrm>
              <a:off x="8140702" y="401638"/>
              <a:ext cx="169863" cy="206375"/>
            </a:xfrm>
            <a:custGeom>
              <a:avLst/>
              <a:gdLst/>
              <a:ahLst/>
              <a:cxnLst/>
              <a:rect l="l" t="t" r="r" b="b"/>
              <a:pathLst>
                <a:path w="2240" h="2700" extrusionOk="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sp>
          <p:nvSpPr>
            <p:cNvPr id="181" name="Google Shape;181;p3"/>
            <p:cNvSpPr/>
            <p:nvPr/>
          </p:nvSpPr>
          <p:spPr>
            <a:xfrm>
              <a:off x="8602662" y="396874"/>
              <a:ext cx="130174" cy="211138"/>
            </a:xfrm>
            <a:custGeom>
              <a:avLst/>
              <a:gdLst/>
              <a:ahLst/>
              <a:cxnLst/>
              <a:rect l="l" t="t" r="r" b="b"/>
              <a:pathLst>
                <a:path w="1707" h="2755" extrusionOk="0">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p:spPr>
          <p:txBody>
            <a:bodyPr spcFirstLastPara="1" wrap="square" lIns="68569" tIns="34275" rIns="68569" bIns="34275" anchor="t" anchorCtr="0">
              <a:noAutofit/>
            </a:bodyPr>
            <a:lstStyle/>
            <a:p>
              <a:pPr algn="ctr">
                <a:spcBef>
                  <a:spcPts val="0"/>
                </a:spcBef>
                <a:spcAft>
                  <a:spcPts val="0"/>
                </a:spcAft>
              </a:pPr>
              <a:endParaRPr sz="1799">
                <a:solidFill>
                  <a:schemeClr val="dk1"/>
                </a:solidFill>
                <a:latin typeface="Arial"/>
                <a:ea typeface="Arial"/>
                <a:cs typeface="Arial"/>
                <a:sym typeface="Arial"/>
              </a:endParaRPr>
            </a:p>
          </p:txBody>
        </p:sp>
      </p:grpSp>
      <p:pic>
        <p:nvPicPr>
          <p:cNvPr id="182" name="Google Shape;182;p3"/>
          <p:cNvPicPr preferRelativeResize="0"/>
          <p:nvPr/>
        </p:nvPicPr>
        <p:blipFill rotWithShape="1">
          <a:blip r:embed="rId7">
            <a:alphaModFix/>
          </a:blip>
          <a:srcRect/>
          <a:stretch/>
        </p:blipFill>
        <p:spPr>
          <a:xfrm>
            <a:off x="2883152" y="1427321"/>
            <a:ext cx="556214" cy="407108"/>
          </a:xfrm>
          <a:prstGeom prst="rect">
            <a:avLst/>
          </a:prstGeom>
          <a:noFill/>
          <a:ln>
            <a:noFill/>
          </a:ln>
        </p:spPr>
      </p:pic>
      <p:pic>
        <p:nvPicPr>
          <p:cNvPr id="183" name="Google Shape;183;p3"/>
          <p:cNvPicPr preferRelativeResize="0"/>
          <p:nvPr/>
        </p:nvPicPr>
        <p:blipFill rotWithShape="1">
          <a:blip r:embed="rId8">
            <a:alphaModFix/>
          </a:blip>
          <a:srcRect/>
          <a:stretch/>
        </p:blipFill>
        <p:spPr>
          <a:xfrm>
            <a:off x="911196" y="3117124"/>
            <a:ext cx="1039055" cy="346352"/>
          </a:xfrm>
          <a:prstGeom prst="rect">
            <a:avLst/>
          </a:prstGeom>
          <a:noFill/>
          <a:ln>
            <a:noFill/>
          </a:ln>
        </p:spPr>
      </p:pic>
      <p:pic>
        <p:nvPicPr>
          <p:cNvPr id="184" name="Google Shape;184;p3"/>
          <p:cNvPicPr preferRelativeResize="0"/>
          <p:nvPr/>
        </p:nvPicPr>
        <p:blipFill rotWithShape="1">
          <a:blip r:embed="rId9">
            <a:alphaModFix/>
          </a:blip>
          <a:srcRect/>
          <a:stretch/>
        </p:blipFill>
        <p:spPr>
          <a:xfrm>
            <a:off x="1901265" y="3153003"/>
            <a:ext cx="692482" cy="230828"/>
          </a:xfrm>
          <a:prstGeom prst="rect">
            <a:avLst/>
          </a:prstGeom>
          <a:noFill/>
          <a:ln>
            <a:noFill/>
          </a:ln>
        </p:spPr>
      </p:pic>
      <p:pic>
        <p:nvPicPr>
          <p:cNvPr id="185" name="Google Shape;185;p3"/>
          <p:cNvPicPr preferRelativeResize="0"/>
          <p:nvPr/>
        </p:nvPicPr>
        <p:blipFill rotWithShape="1">
          <a:blip r:embed="rId10">
            <a:alphaModFix/>
          </a:blip>
          <a:srcRect/>
          <a:stretch/>
        </p:blipFill>
        <p:spPr>
          <a:xfrm>
            <a:off x="2699666" y="3128849"/>
            <a:ext cx="837737" cy="279246"/>
          </a:xfrm>
          <a:prstGeom prst="rect">
            <a:avLst/>
          </a:prstGeom>
          <a:noFill/>
          <a:ln>
            <a:noFill/>
          </a:ln>
        </p:spPr>
      </p:pic>
      <p:pic>
        <p:nvPicPr>
          <p:cNvPr id="186" name="Google Shape;186;p3"/>
          <p:cNvPicPr preferRelativeResize="0"/>
          <p:nvPr/>
        </p:nvPicPr>
        <p:blipFill rotWithShape="1">
          <a:blip r:embed="rId11">
            <a:alphaModFix/>
          </a:blip>
          <a:srcRect/>
          <a:stretch/>
        </p:blipFill>
        <p:spPr>
          <a:xfrm>
            <a:off x="1699966" y="2777446"/>
            <a:ext cx="705777" cy="235259"/>
          </a:xfrm>
          <a:prstGeom prst="rect">
            <a:avLst/>
          </a:prstGeom>
          <a:noFill/>
          <a:ln>
            <a:noFill/>
          </a:ln>
        </p:spPr>
      </p:pic>
      <p:pic>
        <p:nvPicPr>
          <p:cNvPr id="187" name="Google Shape;187;p3"/>
          <p:cNvPicPr preferRelativeResize="0"/>
          <p:nvPr/>
        </p:nvPicPr>
        <p:blipFill rotWithShape="1">
          <a:blip r:embed="rId12">
            <a:alphaModFix/>
          </a:blip>
          <a:srcRect/>
          <a:stretch/>
        </p:blipFill>
        <p:spPr>
          <a:xfrm>
            <a:off x="837655" y="2775485"/>
            <a:ext cx="717543" cy="239181"/>
          </a:xfrm>
          <a:prstGeom prst="rect">
            <a:avLst/>
          </a:prstGeom>
          <a:noFill/>
          <a:ln>
            <a:noFill/>
          </a:ln>
        </p:spPr>
      </p:pic>
      <p:pic>
        <p:nvPicPr>
          <p:cNvPr id="188" name="Google Shape;188;p3"/>
          <p:cNvPicPr preferRelativeResize="0"/>
          <p:nvPr/>
        </p:nvPicPr>
        <p:blipFill rotWithShape="1">
          <a:blip r:embed="rId13">
            <a:alphaModFix/>
          </a:blip>
          <a:srcRect/>
          <a:stretch/>
        </p:blipFill>
        <p:spPr>
          <a:xfrm>
            <a:off x="2843963" y="2693388"/>
            <a:ext cx="1210122" cy="403374"/>
          </a:xfrm>
          <a:prstGeom prst="rect">
            <a:avLst/>
          </a:prstGeom>
          <a:noFill/>
          <a:ln>
            <a:noFill/>
          </a:ln>
        </p:spPr>
      </p:pic>
      <p:pic>
        <p:nvPicPr>
          <p:cNvPr id="189" name="Google Shape;189;p3"/>
          <p:cNvPicPr preferRelativeResize="0"/>
          <p:nvPr/>
        </p:nvPicPr>
        <p:blipFill rotWithShape="1">
          <a:blip r:embed="rId14">
            <a:alphaModFix/>
          </a:blip>
          <a:srcRect/>
          <a:stretch/>
        </p:blipFill>
        <p:spPr>
          <a:xfrm>
            <a:off x="2464832" y="2786125"/>
            <a:ext cx="653703" cy="217901"/>
          </a:xfrm>
          <a:prstGeom prst="rect">
            <a:avLst/>
          </a:prstGeom>
          <a:noFill/>
          <a:ln>
            <a:noFill/>
          </a:ln>
        </p:spPr>
      </p:pic>
      <p:pic>
        <p:nvPicPr>
          <p:cNvPr id="190" name="Google Shape;190;p3"/>
          <p:cNvPicPr preferRelativeResize="0"/>
          <p:nvPr/>
        </p:nvPicPr>
        <p:blipFill rotWithShape="1">
          <a:blip r:embed="rId15">
            <a:alphaModFix/>
          </a:blip>
          <a:srcRect/>
          <a:stretch/>
        </p:blipFill>
        <p:spPr>
          <a:xfrm>
            <a:off x="801514" y="4030006"/>
            <a:ext cx="759506" cy="145819"/>
          </a:xfrm>
          <a:prstGeom prst="rect">
            <a:avLst/>
          </a:prstGeom>
          <a:noFill/>
          <a:ln>
            <a:noFill/>
          </a:ln>
        </p:spPr>
      </p:pic>
      <p:pic>
        <p:nvPicPr>
          <p:cNvPr id="191" name="Google Shape;191;p3"/>
          <p:cNvPicPr preferRelativeResize="0"/>
          <p:nvPr/>
        </p:nvPicPr>
        <p:blipFill rotWithShape="1">
          <a:blip r:embed="rId16">
            <a:alphaModFix/>
          </a:blip>
          <a:srcRect/>
          <a:stretch/>
        </p:blipFill>
        <p:spPr>
          <a:xfrm>
            <a:off x="2802288" y="3889156"/>
            <a:ext cx="1170247" cy="390083"/>
          </a:xfrm>
          <a:prstGeom prst="rect">
            <a:avLst/>
          </a:prstGeom>
          <a:noFill/>
          <a:ln>
            <a:noFill/>
          </a:ln>
        </p:spPr>
      </p:pic>
      <p:pic>
        <p:nvPicPr>
          <p:cNvPr id="192" name="Google Shape;192;p3"/>
          <p:cNvPicPr preferRelativeResize="0"/>
          <p:nvPr/>
        </p:nvPicPr>
        <p:blipFill rotWithShape="1">
          <a:blip r:embed="rId17">
            <a:alphaModFix/>
          </a:blip>
          <a:srcRect/>
          <a:stretch/>
        </p:blipFill>
        <p:spPr>
          <a:xfrm>
            <a:off x="3071977" y="4296496"/>
            <a:ext cx="884381" cy="294794"/>
          </a:xfrm>
          <a:prstGeom prst="rect">
            <a:avLst/>
          </a:prstGeom>
          <a:noFill/>
          <a:ln>
            <a:noFill/>
          </a:ln>
        </p:spPr>
      </p:pic>
      <p:pic>
        <p:nvPicPr>
          <p:cNvPr id="193" name="Google Shape;193;p3"/>
          <p:cNvPicPr preferRelativeResize="0"/>
          <p:nvPr/>
        </p:nvPicPr>
        <p:blipFill rotWithShape="1">
          <a:blip r:embed="rId18">
            <a:alphaModFix/>
          </a:blip>
          <a:srcRect/>
          <a:stretch/>
        </p:blipFill>
        <p:spPr>
          <a:xfrm>
            <a:off x="1618447" y="4018073"/>
            <a:ext cx="508797" cy="169599"/>
          </a:xfrm>
          <a:prstGeom prst="rect">
            <a:avLst/>
          </a:prstGeom>
          <a:noFill/>
          <a:ln>
            <a:noFill/>
          </a:ln>
        </p:spPr>
      </p:pic>
      <p:pic>
        <p:nvPicPr>
          <p:cNvPr id="194" name="Google Shape;194;p3"/>
          <p:cNvPicPr preferRelativeResize="0"/>
          <p:nvPr/>
        </p:nvPicPr>
        <p:blipFill rotWithShape="1">
          <a:blip r:embed="rId19">
            <a:alphaModFix/>
          </a:blip>
          <a:srcRect/>
          <a:stretch/>
        </p:blipFill>
        <p:spPr>
          <a:xfrm>
            <a:off x="705219" y="4359765"/>
            <a:ext cx="734752" cy="244917"/>
          </a:xfrm>
          <a:prstGeom prst="rect">
            <a:avLst/>
          </a:prstGeom>
          <a:noFill/>
          <a:ln>
            <a:noFill/>
          </a:ln>
        </p:spPr>
      </p:pic>
      <p:pic>
        <p:nvPicPr>
          <p:cNvPr id="195" name="Google Shape;195;p3"/>
          <p:cNvPicPr preferRelativeResize="0"/>
          <p:nvPr/>
        </p:nvPicPr>
        <p:blipFill rotWithShape="1">
          <a:blip r:embed="rId20">
            <a:alphaModFix/>
          </a:blip>
          <a:srcRect/>
          <a:stretch/>
        </p:blipFill>
        <p:spPr>
          <a:xfrm>
            <a:off x="2127624" y="3997769"/>
            <a:ext cx="630622" cy="210207"/>
          </a:xfrm>
          <a:prstGeom prst="rect">
            <a:avLst/>
          </a:prstGeom>
          <a:noFill/>
          <a:ln>
            <a:noFill/>
          </a:ln>
        </p:spPr>
      </p:pic>
      <p:pic>
        <p:nvPicPr>
          <p:cNvPr id="196" name="Google Shape;196;p3"/>
          <p:cNvPicPr preferRelativeResize="0"/>
          <p:nvPr/>
        </p:nvPicPr>
        <p:blipFill rotWithShape="1">
          <a:blip r:embed="rId21">
            <a:alphaModFix/>
          </a:blip>
          <a:srcRect/>
          <a:stretch/>
        </p:blipFill>
        <p:spPr>
          <a:xfrm>
            <a:off x="2263089" y="4314894"/>
            <a:ext cx="773997" cy="257999"/>
          </a:xfrm>
          <a:prstGeom prst="rect">
            <a:avLst/>
          </a:prstGeom>
          <a:noFill/>
          <a:ln>
            <a:noFill/>
          </a:ln>
        </p:spPr>
      </p:pic>
      <p:pic>
        <p:nvPicPr>
          <p:cNvPr id="197" name="Google Shape;197;p3"/>
          <p:cNvPicPr preferRelativeResize="0"/>
          <p:nvPr/>
        </p:nvPicPr>
        <p:blipFill rotWithShape="1">
          <a:blip r:embed="rId22">
            <a:alphaModFix/>
          </a:blip>
          <a:srcRect/>
          <a:stretch/>
        </p:blipFill>
        <p:spPr>
          <a:xfrm>
            <a:off x="1389916" y="4340106"/>
            <a:ext cx="806960" cy="268986"/>
          </a:xfrm>
          <a:prstGeom prst="rect">
            <a:avLst/>
          </a:prstGeom>
          <a:noFill/>
          <a:ln>
            <a:noFill/>
          </a:ln>
        </p:spPr>
      </p:pic>
      <p:sp>
        <p:nvSpPr>
          <p:cNvPr id="198" name="Google Shape;198;p3"/>
          <p:cNvSpPr txBox="1"/>
          <p:nvPr/>
        </p:nvSpPr>
        <p:spPr>
          <a:xfrm>
            <a:off x="1499607" y="1146001"/>
            <a:ext cx="1572787" cy="19617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825" b="1">
                <a:solidFill>
                  <a:schemeClr val="dk1"/>
                </a:solidFill>
                <a:latin typeface="Avenir"/>
                <a:ea typeface="Avenir"/>
                <a:cs typeface="Avenir"/>
                <a:sym typeface="Avenir"/>
              </a:rPr>
              <a:t>PREMIER MEMBERS</a:t>
            </a:r>
            <a:endParaRPr sz="1200"/>
          </a:p>
        </p:txBody>
      </p:sp>
      <p:sp>
        <p:nvSpPr>
          <p:cNvPr id="199" name="Google Shape;199;p3"/>
          <p:cNvSpPr txBox="1"/>
          <p:nvPr/>
        </p:nvSpPr>
        <p:spPr>
          <a:xfrm>
            <a:off x="1482174" y="2495201"/>
            <a:ext cx="1607653" cy="19617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825" b="1">
                <a:solidFill>
                  <a:schemeClr val="dk1"/>
                </a:solidFill>
                <a:latin typeface="Avenir"/>
                <a:ea typeface="Avenir"/>
                <a:cs typeface="Avenir"/>
                <a:sym typeface="Avenir"/>
              </a:rPr>
              <a:t>GENERAL MEMBERS</a:t>
            </a:r>
            <a:endParaRPr sz="1200"/>
          </a:p>
        </p:txBody>
      </p:sp>
      <p:sp>
        <p:nvSpPr>
          <p:cNvPr id="200" name="Google Shape;200;p3"/>
          <p:cNvSpPr txBox="1"/>
          <p:nvPr/>
        </p:nvSpPr>
        <p:spPr>
          <a:xfrm>
            <a:off x="1734648" y="3738669"/>
            <a:ext cx="1102706" cy="19617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825" b="1">
                <a:solidFill>
                  <a:schemeClr val="dk1"/>
                </a:solidFill>
                <a:latin typeface="Avenir"/>
                <a:ea typeface="Avenir"/>
                <a:cs typeface="Avenir"/>
                <a:sym typeface="Avenir"/>
              </a:rPr>
              <a:t>SUPPORTERS</a:t>
            </a:r>
            <a:endParaRPr sz="1200"/>
          </a:p>
        </p:txBody>
      </p:sp>
      <p:pic>
        <p:nvPicPr>
          <p:cNvPr id="201" name="Google Shape;201;p3"/>
          <p:cNvPicPr preferRelativeResize="0"/>
          <p:nvPr/>
        </p:nvPicPr>
        <p:blipFill rotWithShape="1">
          <a:blip r:embed="rId23">
            <a:alphaModFix/>
          </a:blip>
          <a:srcRect/>
          <a:stretch/>
        </p:blipFill>
        <p:spPr>
          <a:xfrm>
            <a:off x="1555198" y="538574"/>
            <a:ext cx="403590" cy="375757"/>
          </a:xfrm>
          <a:prstGeom prst="rect">
            <a:avLst/>
          </a:prstGeom>
          <a:noFill/>
          <a:ln>
            <a:noFill/>
          </a:ln>
        </p:spPr>
      </p:pic>
      <p:pic>
        <p:nvPicPr>
          <p:cNvPr id="202" name="Google Shape;202;p3"/>
          <p:cNvPicPr preferRelativeResize="0"/>
          <p:nvPr/>
        </p:nvPicPr>
        <p:blipFill rotWithShape="1">
          <a:blip r:embed="rId24">
            <a:alphaModFix/>
          </a:blip>
          <a:srcRect/>
          <a:stretch/>
        </p:blipFill>
        <p:spPr>
          <a:xfrm>
            <a:off x="2137318" y="532973"/>
            <a:ext cx="1241079" cy="392908"/>
          </a:xfrm>
          <a:prstGeom prst="rect">
            <a:avLst/>
          </a:prstGeom>
          <a:noFill/>
          <a:ln>
            <a:noFill/>
          </a:ln>
        </p:spPr>
      </p:pic>
      <p:sp>
        <p:nvSpPr>
          <p:cNvPr id="39" name="Rectangle 38">
            <a:extLst>
              <a:ext uri="{FF2B5EF4-FFF2-40B4-BE49-F238E27FC236}">
                <a16:creationId xmlns:a16="http://schemas.microsoft.com/office/drawing/2014/main" id="{5C790BB8-6391-4276-9470-94474E679629}"/>
              </a:ext>
            </a:extLst>
          </p:cNvPr>
          <p:cNvSpPr/>
          <p:nvPr/>
        </p:nvSpPr>
        <p:spPr>
          <a:xfrm>
            <a:off x="-2" y="4946755"/>
            <a:ext cx="9144002" cy="1967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1" name="Picture 40">
            <a:extLst>
              <a:ext uri="{FF2B5EF4-FFF2-40B4-BE49-F238E27FC236}">
                <a16:creationId xmlns:a16="http://schemas.microsoft.com/office/drawing/2014/main" id="{E8F1C2CF-2C96-4E44-964C-66CA39E0CE0A}"/>
              </a:ext>
            </a:extLst>
          </p:cNvPr>
          <p:cNvPicPr>
            <a:picLocks noChangeAspect="1"/>
          </p:cNvPicPr>
          <p:nvPr/>
        </p:nvPicPr>
        <p:blipFill>
          <a:blip r:embed="rId25"/>
          <a:stretch>
            <a:fillRect/>
          </a:stretch>
        </p:blipFill>
        <p:spPr>
          <a:xfrm>
            <a:off x="3844988" y="4958186"/>
            <a:ext cx="1454026" cy="173883"/>
          </a:xfrm>
          <a:prstGeom prst="rect">
            <a:avLst/>
          </a:prstGeom>
        </p:spPr>
      </p:pic>
    </p:spTree>
    <p:extLst>
      <p:ext uri="{BB962C8B-B14F-4D97-AF65-F5344CB8AC3E}">
        <p14:creationId xmlns:p14="http://schemas.microsoft.com/office/powerpoint/2010/main" val="325973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
          <p:cNvPicPr preferRelativeResize="0"/>
          <p:nvPr/>
        </p:nvPicPr>
        <p:blipFill rotWithShape="1">
          <a:blip r:embed="rId3">
            <a:alphaModFix/>
          </a:blip>
          <a:srcRect/>
          <a:stretch/>
        </p:blipFill>
        <p:spPr>
          <a:xfrm>
            <a:off x="1191" y="2411629"/>
            <a:ext cx="8342709" cy="1906121"/>
          </a:xfrm>
          <a:prstGeom prst="rect">
            <a:avLst/>
          </a:prstGeom>
          <a:noFill/>
          <a:ln>
            <a:noFill/>
          </a:ln>
        </p:spPr>
      </p:pic>
      <p:sp>
        <p:nvSpPr>
          <p:cNvPr id="208" name="Google Shape;208;p4"/>
          <p:cNvSpPr/>
          <p:nvPr/>
        </p:nvSpPr>
        <p:spPr>
          <a:xfrm>
            <a:off x="0" y="994543"/>
            <a:ext cx="9142810" cy="1038716"/>
          </a:xfrm>
          <a:prstGeom prst="rect">
            <a:avLst/>
          </a:prstGeom>
          <a:noFill/>
          <a:ln>
            <a:noFill/>
          </a:ln>
        </p:spPr>
        <p:txBody>
          <a:bodyPr spcFirstLastPara="1" wrap="square" lIns="68569" tIns="34275" rIns="68569" bIns="34275" anchor="t" anchorCtr="0">
            <a:spAutoFit/>
          </a:bodyPr>
          <a:lstStyle/>
          <a:p>
            <a:pPr algn="ctr">
              <a:lnSpc>
                <a:spcPct val="200000"/>
              </a:lnSpc>
              <a:spcBef>
                <a:spcPts val="0"/>
              </a:spcBef>
              <a:spcAft>
                <a:spcPts val="0"/>
              </a:spcAft>
            </a:pPr>
            <a:r>
              <a:rPr lang="en-US" sz="1050">
                <a:solidFill>
                  <a:srgbClr val="7F7F7F"/>
                </a:solidFill>
                <a:highlight>
                  <a:srgbClr val="FFFFFF"/>
                </a:highlight>
                <a:latin typeface="Avenir"/>
                <a:ea typeface="Avenir"/>
                <a:cs typeface="Avenir"/>
                <a:sym typeface="Avenir"/>
              </a:rPr>
              <a:t>To foster an ecosystem of open source data management and storage software for data autonomy</a:t>
            </a:r>
            <a:endParaRPr sz="1200"/>
          </a:p>
          <a:p>
            <a:pPr algn="ctr">
              <a:lnSpc>
                <a:spcPct val="200000"/>
              </a:lnSpc>
              <a:spcBef>
                <a:spcPts val="0"/>
              </a:spcBef>
              <a:spcAft>
                <a:spcPts val="0"/>
              </a:spcAft>
            </a:pPr>
            <a:r>
              <a:rPr lang="en-US" sz="1050">
                <a:solidFill>
                  <a:srgbClr val="7F7F7F"/>
                </a:solidFill>
                <a:highlight>
                  <a:srgbClr val="FFFFFF"/>
                </a:highlight>
                <a:latin typeface="Avenir"/>
                <a:ea typeface="Avenir"/>
                <a:cs typeface="Avenir"/>
                <a:sym typeface="Avenir"/>
              </a:rPr>
              <a:t>To offer a neutral forum for cross-projects collaboration and integration</a:t>
            </a:r>
            <a:endParaRPr sz="1200"/>
          </a:p>
          <a:p>
            <a:pPr algn="ctr">
              <a:lnSpc>
                <a:spcPct val="200000"/>
              </a:lnSpc>
              <a:spcBef>
                <a:spcPts val="0"/>
              </a:spcBef>
              <a:spcAft>
                <a:spcPts val="0"/>
              </a:spcAft>
            </a:pPr>
            <a:r>
              <a:rPr lang="en-US" sz="1050">
                <a:solidFill>
                  <a:srgbClr val="7F7F7F"/>
                </a:solidFill>
                <a:highlight>
                  <a:srgbClr val="FFFFFF"/>
                </a:highlight>
                <a:latin typeface="Avenir"/>
                <a:ea typeface="Avenir"/>
                <a:cs typeface="Avenir"/>
                <a:sym typeface="Avenir"/>
              </a:rPr>
              <a:t>To provide end users quality end-to-end solutions </a:t>
            </a:r>
            <a:endParaRPr sz="1200"/>
          </a:p>
        </p:txBody>
      </p:sp>
      <p:sp>
        <p:nvSpPr>
          <p:cNvPr id="209" name="Google Shape;209;p4"/>
          <p:cNvSpPr txBox="1">
            <a:spLocks noGrp="1"/>
          </p:cNvSpPr>
          <p:nvPr>
            <p:ph type="title"/>
          </p:nvPr>
        </p:nvSpPr>
        <p:spPr>
          <a:xfrm>
            <a:off x="800100" y="350542"/>
            <a:ext cx="7543800" cy="617220"/>
          </a:xfrm>
          <a:prstGeom prst="rect">
            <a:avLst/>
          </a:prstGeom>
          <a:noFill/>
          <a:ln>
            <a:noFill/>
          </a:ln>
        </p:spPr>
        <p:txBody>
          <a:bodyPr spcFirstLastPara="1" vert="horz" wrap="square" lIns="137156" tIns="137156" rIns="137156" bIns="137156" numCol="1" anchor="ctr" anchorCtr="0" compatLnSpc="1">
            <a:prstTxWarp prst="textNoShape">
              <a:avLst/>
            </a:prstTxWarp>
            <a:normAutofit/>
          </a:bodyPr>
          <a:lstStyle/>
          <a:p>
            <a:r>
              <a:rPr lang="en-US"/>
              <a:t>MISSION</a:t>
            </a:r>
            <a:endParaRPr/>
          </a:p>
        </p:txBody>
      </p:sp>
      <p:sp>
        <p:nvSpPr>
          <p:cNvPr id="5" name="TextBox 4">
            <a:extLst>
              <a:ext uri="{FF2B5EF4-FFF2-40B4-BE49-F238E27FC236}">
                <a16:creationId xmlns:a16="http://schemas.microsoft.com/office/drawing/2014/main" id="{15EFC137-6825-A44D-B77B-52A4077DF4A6}"/>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303490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5"/>
          <p:cNvSpPr/>
          <p:nvPr/>
        </p:nvSpPr>
        <p:spPr>
          <a:xfrm>
            <a:off x="372918" y="1834458"/>
            <a:ext cx="3764908" cy="1607926"/>
          </a:xfrm>
          <a:prstGeom prst="rect">
            <a:avLst/>
          </a:prstGeom>
          <a:noFill/>
          <a:ln w="12700" cap="flat" cmpd="sng">
            <a:solidFill>
              <a:schemeClr val="dk1"/>
            </a:solidFill>
            <a:prstDash val="dot"/>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215" name="Google Shape;215;p5"/>
          <p:cNvSpPr/>
          <p:nvPr/>
        </p:nvSpPr>
        <p:spPr>
          <a:xfrm>
            <a:off x="235731" y="1928748"/>
            <a:ext cx="4014519" cy="1419345"/>
          </a:xfrm>
          <a:prstGeom prst="rect">
            <a:avLst/>
          </a:prstGeom>
          <a:solidFill>
            <a:srgbClr val="EBEBEC"/>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Avenir"/>
              <a:ea typeface="Avenir"/>
              <a:cs typeface="Avenir"/>
              <a:sym typeface="Avenir"/>
            </a:endParaRPr>
          </a:p>
        </p:txBody>
      </p:sp>
      <p:sp>
        <p:nvSpPr>
          <p:cNvPr id="216" name="Google Shape;216;p5"/>
          <p:cNvSpPr txBox="1">
            <a:spLocks noGrp="1"/>
          </p:cNvSpPr>
          <p:nvPr>
            <p:ph type="body" idx="1"/>
          </p:nvPr>
        </p:nvSpPr>
        <p:spPr>
          <a:xfrm>
            <a:off x="5052060" y="1517726"/>
            <a:ext cx="3611880" cy="302227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130000"/>
              </a:lnSpc>
              <a:buSzPts val="1190"/>
              <a:buNone/>
            </a:pPr>
            <a:r>
              <a:rPr lang="en-US" sz="893"/>
              <a:t>There is no single vendor solution that can undertake the humongous task of handling all kinds of data operations from the point of data creation, to data storage, to data archive and data disposal.  Challenges include virtualization, cloud native, IoT, big data, AI and machine learning, with the added complexity of data residing everywhere beyond the data center in any cloud or at the edges. </a:t>
            </a:r>
            <a:endParaRPr/>
          </a:p>
          <a:p>
            <a:pPr marL="0" indent="0">
              <a:lnSpc>
                <a:spcPct val="130000"/>
              </a:lnSpc>
              <a:buSzPts val="1190"/>
              <a:buNone/>
            </a:pPr>
            <a:endParaRPr sz="893"/>
          </a:p>
          <a:p>
            <a:pPr marL="0" indent="0">
              <a:lnSpc>
                <a:spcPct val="130000"/>
              </a:lnSpc>
              <a:buSzPts val="1190"/>
              <a:buNone/>
            </a:pPr>
            <a:r>
              <a:rPr lang="en-US" sz="893"/>
              <a:t>The result is that multiple vendor solutions have to be put together causing these problems:</a:t>
            </a:r>
            <a:endParaRPr/>
          </a:p>
          <a:p>
            <a:pPr marL="171450" indent="-171450">
              <a:lnSpc>
                <a:spcPct val="130000"/>
              </a:lnSpc>
              <a:buSzPts val="1190"/>
            </a:pPr>
            <a:r>
              <a:rPr lang="en-US" sz="893"/>
              <a:t>data silos</a:t>
            </a:r>
            <a:endParaRPr/>
          </a:p>
          <a:p>
            <a:pPr marL="171450" indent="-171450">
              <a:lnSpc>
                <a:spcPct val="130000"/>
              </a:lnSpc>
              <a:buSzPts val="1190"/>
            </a:pPr>
            <a:r>
              <a:rPr lang="en-US" sz="893"/>
              <a:t>non-standard interfaces</a:t>
            </a:r>
            <a:endParaRPr/>
          </a:p>
          <a:p>
            <a:pPr marL="171450" indent="-171450">
              <a:lnSpc>
                <a:spcPct val="130000"/>
              </a:lnSpc>
              <a:buSzPts val="1190"/>
            </a:pPr>
            <a:r>
              <a:rPr lang="en-US" sz="893"/>
              <a:t>spot solutions</a:t>
            </a:r>
            <a:endParaRPr/>
          </a:p>
          <a:p>
            <a:pPr marL="171450" indent="-171450">
              <a:lnSpc>
                <a:spcPct val="130000"/>
              </a:lnSpc>
              <a:buSzPts val="1190"/>
            </a:pPr>
            <a:r>
              <a:rPr lang="en-US" sz="893"/>
              <a:t>excessive data transfers</a:t>
            </a:r>
            <a:endParaRPr/>
          </a:p>
          <a:p>
            <a:pPr marL="171450" indent="-171450">
              <a:lnSpc>
                <a:spcPct val="130000"/>
              </a:lnSpc>
              <a:buSzPts val="1190"/>
            </a:pPr>
            <a:r>
              <a:rPr lang="en-US" sz="893"/>
              <a:t>mostly manual operations</a:t>
            </a:r>
            <a:endParaRPr/>
          </a:p>
          <a:p>
            <a:pPr marL="171450" indent="-171450">
              <a:lnSpc>
                <a:spcPct val="130000"/>
              </a:lnSpc>
              <a:buSzPts val="1190"/>
            </a:pPr>
            <a:r>
              <a:rPr lang="en-US" sz="893"/>
              <a:t>limited scalability</a:t>
            </a:r>
            <a:endParaRPr/>
          </a:p>
          <a:p>
            <a:pPr marL="171450" indent="-114776">
              <a:lnSpc>
                <a:spcPct val="130000"/>
              </a:lnSpc>
              <a:buSzPts val="1190"/>
              <a:buNone/>
            </a:pPr>
            <a:endParaRPr sz="893"/>
          </a:p>
        </p:txBody>
      </p:sp>
      <p:sp>
        <p:nvSpPr>
          <p:cNvPr id="217" name="Google Shape;217;p5"/>
          <p:cNvSpPr/>
          <p:nvPr/>
        </p:nvSpPr>
        <p:spPr>
          <a:xfrm>
            <a:off x="275896" y="1945649"/>
            <a:ext cx="3918914" cy="1385543"/>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pic>
        <p:nvPicPr>
          <p:cNvPr id="218" name="Google Shape;218;p5"/>
          <p:cNvPicPr preferRelativeResize="0"/>
          <p:nvPr/>
        </p:nvPicPr>
        <p:blipFill rotWithShape="1">
          <a:blip r:embed="rId3">
            <a:alphaModFix/>
          </a:blip>
          <a:srcRect/>
          <a:stretch/>
        </p:blipFill>
        <p:spPr>
          <a:xfrm>
            <a:off x="699029" y="2198910"/>
            <a:ext cx="467897" cy="467897"/>
          </a:xfrm>
          <a:prstGeom prst="rect">
            <a:avLst/>
          </a:prstGeom>
          <a:noFill/>
          <a:ln>
            <a:noFill/>
          </a:ln>
        </p:spPr>
      </p:pic>
      <p:sp>
        <p:nvSpPr>
          <p:cNvPr id="219" name="Google Shape;219;p5"/>
          <p:cNvSpPr txBox="1"/>
          <p:nvPr/>
        </p:nvSpPr>
        <p:spPr>
          <a:xfrm>
            <a:off x="710025" y="2379189"/>
            <a:ext cx="445906"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Backups</a:t>
            </a:r>
            <a:endParaRPr sz="1200"/>
          </a:p>
        </p:txBody>
      </p:sp>
      <p:pic>
        <p:nvPicPr>
          <p:cNvPr id="220" name="Google Shape;220;p5"/>
          <p:cNvPicPr preferRelativeResize="0"/>
          <p:nvPr/>
        </p:nvPicPr>
        <p:blipFill rotWithShape="1">
          <a:blip r:embed="rId4">
            <a:alphaModFix/>
          </a:blip>
          <a:srcRect/>
          <a:stretch/>
        </p:blipFill>
        <p:spPr>
          <a:xfrm>
            <a:off x="735884" y="2714347"/>
            <a:ext cx="382281" cy="382281"/>
          </a:xfrm>
          <a:prstGeom prst="rect">
            <a:avLst/>
          </a:prstGeom>
          <a:noFill/>
          <a:ln>
            <a:noFill/>
          </a:ln>
        </p:spPr>
      </p:pic>
      <p:sp>
        <p:nvSpPr>
          <p:cNvPr id="221" name="Google Shape;221;p5"/>
          <p:cNvSpPr txBox="1"/>
          <p:nvPr/>
        </p:nvSpPr>
        <p:spPr>
          <a:xfrm>
            <a:off x="767586" y="2852716"/>
            <a:ext cx="313735"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Snapshots</a:t>
            </a:r>
            <a:endParaRPr sz="1200"/>
          </a:p>
        </p:txBody>
      </p:sp>
      <p:grpSp>
        <p:nvGrpSpPr>
          <p:cNvPr id="222" name="Google Shape;222;p5"/>
          <p:cNvGrpSpPr/>
          <p:nvPr/>
        </p:nvGrpSpPr>
        <p:grpSpPr>
          <a:xfrm>
            <a:off x="1293739" y="2878096"/>
            <a:ext cx="433325" cy="433325"/>
            <a:chOff x="4386117" y="4127087"/>
            <a:chExt cx="816409" cy="816409"/>
          </a:xfrm>
        </p:grpSpPr>
        <p:pic>
          <p:nvPicPr>
            <p:cNvPr id="223" name="Google Shape;223;p5"/>
            <p:cNvPicPr preferRelativeResize="0"/>
            <p:nvPr/>
          </p:nvPicPr>
          <p:blipFill rotWithShape="1">
            <a:blip r:embed="rId5">
              <a:alphaModFix/>
            </a:blip>
            <a:srcRect/>
            <a:stretch/>
          </p:blipFill>
          <p:spPr>
            <a:xfrm>
              <a:off x="4386117" y="4127087"/>
              <a:ext cx="816409" cy="816409"/>
            </a:xfrm>
            <a:prstGeom prst="rect">
              <a:avLst/>
            </a:prstGeom>
            <a:noFill/>
            <a:ln>
              <a:noFill/>
            </a:ln>
          </p:spPr>
        </p:pic>
        <p:sp>
          <p:nvSpPr>
            <p:cNvPr id="224" name="Google Shape;224;p5"/>
            <p:cNvSpPr txBox="1"/>
            <p:nvPr/>
          </p:nvSpPr>
          <p:spPr>
            <a:xfrm>
              <a:off x="4515132" y="4442959"/>
              <a:ext cx="572793" cy="21739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Migration</a:t>
              </a:r>
              <a:endParaRPr sz="1200"/>
            </a:p>
          </p:txBody>
        </p:sp>
      </p:grpSp>
      <p:sp>
        <p:nvSpPr>
          <p:cNvPr id="225" name="Google Shape;225;p5"/>
          <p:cNvSpPr txBox="1"/>
          <p:nvPr/>
        </p:nvSpPr>
        <p:spPr>
          <a:xfrm>
            <a:off x="1166496" y="2301999"/>
            <a:ext cx="440096"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nvGrpSpPr>
          <p:cNvPr id="226" name="Google Shape;226;p5"/>
          <p:cNvGrpSpPr/>
          <p:nvPr/>
        </p:nvGrpSpPr>
        <p:grpSpPr>
          <a:xfrm>
            <a:off x="2090546" y="2920490"/>
            <a:ext cx="411657" cy="411657"/>
            <a:chOff x="5640890" y="4466423"/>
            <a:chExt cx="659115" cy="659115"/>
          </a:xfrm>
        </p:grpSpPr>
        <p:pic>
          <p:nvPicPr>
            <p:cNvPr id="227" name="Google Shape;227;p5"/>
            <p:cNvPicPr preferRelativeResize="0"/>
            <p:nvPr/>
          </p:nvPicPr>
          <p:blipFill rotWithShape="1">
            <a:blip r:embed="rId6">
              <a:alphaModFix/>
            </a:blip>
            <a:srcRect/>
            <a:stretch/>
          </p:blipFill>
          <p:spPr>
            <a:xfrm>
              <a:off x="5640890" y="4466423"/>
              <a:ext cx="659115" cy="659115"/>
            </a:xfrm>
            <a:prstGeom prst="rect">
              <a:avLst/>
            </a:prstGeom>
            <a:noFill/>
            <a:ln>
              <a:noFill/>
            </a:ln>
          </p:spPr>
        </p:pic>
        <p:sp>
          <p:nvSpPr>
            <p:cNvPr id="228" name="Google Shape;228;p5"/>
            <p:cNvSpPr txBox="1"/>
            <p:nvPr/>
          </p:nvSpPr>
          <p:spPr>
            <a:xfrm>
              <a:off x="5711556" y="4704816"/>
              <a:ext cx="517785"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Archive</a:t>
              </a:r>
              <a:endParaRPr sz="1200"/>
            </a:p>
          </p:txBody>
        </p:sp>
      </p:grpSp>
      <p:grpSp>
        <p:nvGrpSpPr>
          <p:cNvPr id="229" name="Google Shape;229;p5"/>
          <p:cNvGrpSpPr/>
          <p:nvPr/>
        </p:nvGrpSpPr>
        <p:grpSpPr>
          <a:xfrm>
            <a:off x="2642681" y="2002024"/>
            <a:ext cx="403224" cy="403223"/>
            <a:chOff x="6822081" y="2945660"/>
            <a:chExt cx="645613" cy="645612"/>
          </a:xfrm>
        </p:grpSpPr>
        <p:pic>
          <p:nvPicPr>
            <p:cNvPr id="230" name="Google Shape;230;p5"/>
            <p:cNvPicPr preferRelativeResize="0"/>
            <p:nvPr/>
          </p:nvPicPr>
          <p:blipFill rotWithShape="1">
            <a:blip r:embed="rId7">
              <a:alphaModFix/>
            </a:blip>
            <a:srcRect/>
            <a:stretch/>
          </p:blipFill>
          <p:spPr>
            <a:xfrm>
              <a:off x="6822081" y="2945660"/>
              <a:ext cx="645613" cy="645612"/>
            </a:xfrm>
            <a:prstGeom prst="rect">
              <a:avLst/>
            </a:prstGeom>
            <a:noFill/>
            <a:ln>
              <a:noFill/>
            </a:ln>
          </p:spPr>
        </p:pic>
        <p:sp>
          <p:nvSpPr>
            <p:cNvPr id="231" name="Google Shape;231;p5"/>
            <p:cNvSpPr txBox="1"/>
            <p:nvPr/>
          </p:nvSpPr>
          <p:spPr>
            <a:xfrm>
              <a:off x="6874476" y="3185744"/>
              <a:ext cx="540816"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Lineage</a:t>
              </a:r>
              <a:endParaRPr sz="1200"/>
            </a:p>
          </p:txBody>
        </p:sp>
      </p:grpSp>
      <p:pic>
        <p:nvPicPr>
          <p:cNvPr id="232" name="Google Shape;232;p5"/>
          <p:cNvPicPr preferRelativeResize="0"/>
          <p:nvPr/>
        </p:nvPicPr>
        <p:blipFill rotWithShape="1">
          <a:blip r:embed="rId8">
            <a:alphaModFix/>
          </a:blip>
          <a:srcRect/>
          <a:stretch/>
        </p:blipFill>
        <p:spPr>
          <a:xfrm>
            <a:off x="2476194" y="2456659"/>
            <a:ext cx="413292" cy="413292"/>
          </a:xfrm>
          <a:prstGeom prst="rect">
            <a:avLst/>
          </a:prstGeom>
          <a:noFill/>
          <a:ln>
            <a:noFill/>
          </a:ln>
        </p:spPr>
      </p:pic>
      <p:sp>
        <p:nvSpPr>
          <p:cNvPr id="233" name="Google Shape;233;p5"/>
          <p:cNvSpPr txBox="1"/>
          <p:nvPr/>
        </p:nvSpPr>
        <p:spPr>
          <a:xfrm>
            <a:off x="2503215" y="2608177"/>
            <a:ext cx="370485"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Security</a:t>
            </a:r>
            <a:endParaRPr sz="1200"/>
          </a:p>
        </p:txBody>
      </p:sp>
      <p:grpSp>
        <p:nvGrpSpPr>
          <p:cNvPr id="234" name="Google Shape;234;p5"/>
          <p:cNvGrpSpPr/>
          <p:nvPr/>
        </p:nvGrpSpPr>
        <p:grpSpPr>
          <a:xfrm>
            <a:off x="2881201" y="2757824"/>
            <a:ext cx="396817" cy="396817"/>
            <a:chOff x="7193603" y="4091506"/>
            <a:chExt cx="635354" cy="635354"/>
          </a:xfrm>
        </p:grpSpPr>
        <p:pic>
          <p:nvPicPr>
            <p:cNvPr id="235" name="Google Shape;235;p5"/>
            <p:cNvPicPr preferRelativeResize="0"/>
            <p:nvPr/>
          </p:nvPicPr>
          <p:blipFill rotWithShape="1">
            <a:blip r:embed="rId9">
              <a:alphaModFix/>
            </a:blip>
            <a:srcRect/>
            <a:stretch/>
          </p:blipFill>
          <p:spPr>
            <a:xfrm>
              <a:off x="7193603" y="4091506"/>
              <a:ext cx="635354" cy="635354"/>
            </a:xfrm>
            <a:prstGeom prst="rect">
              <a:avLst/>
            </a:prstGeom>
            <a:noFill/>
            <a:ln>
              <a:noFill/>
            </a:ln>
          </p:spPr>
        </p:pic>
        <p:sp>
          <p:nvSpPr>
            <p:cNvPr id="236" name="Google Shape;236;p5"/>
            <p:cNvSpPr txBox="1"/>
            <p:nvPr/>
          </p:nvSpPr>
          <p:spPr>
            <a:xfrm>
              <a:off x="7248000" y="4326012"/>
              <a:ext cx="526562"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Access</a:t>
              </a:r>
              <a:endParaRPr sz="1200"/>
            </a:p>
          </p:txBody>
        </p:sp>
      </p:grpSp>
      <p:pic>
        <p:nvPicPr>
          <p:cNvPr id="237" name="Google Shape;237;p5"/>
          <p:cNvPicPr preferRelativeResize="0"/>
          <p:nvPr/>
        </p:nvPicPr>
        <p:blipFill rotWithShape="1">
          <a:blip r:embed="rId10">
            <a:alphaModFix/>
          </a:blip>
          <a:srcRect/>
          <a:stretch/>
        </p:blipFill>
        <p:spPr>
          <a:xfrm>
            <a:off x="3092610" y="2223207"/>
            <a:ext cx="570966" cy="570966"/>
          </a:xfrm>
          <a:prstGeom prst="rect">
            <a:avLst/>
          </a:prstGeom>
          <a:noFill/>
          <a:ln>
            <a:noFill/>
          </a:ln>
        </p:spPr>
      </p:pic>
      <p:sp>
        <p:nvSpPr>
          <p:cNvPr id="238" name="Google Shape;238;p5"/>
          <p:cNvSpPr txBox="1"/>
          <p:nvPr/>
        </p:nvSpPr>
        <p:spPr>
          <a:xfrm>
            <a:off x="3132669" y="2454937"/>
            <a:ext cx="490849"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Transformation</a:t>
            </a:r>
            <a:endParaRPr sz="1200"/>
          </a:p>
        </p:txBody>
      </p:sp>
      <p:grpSp>
        <p:nvGrpSpPr>
          <p:cNvPr id="239" name="Google Shape;239;p5"/>
          <p:cNvGrpSpPr/>
          <p:nvPr/>
        </p:nvGrpSpPr>
        <p:grpSpPr>
          <a:xfrm>
            <a:off x="2014997" y="2070877"/>
            <a:ext cx="403223" cy="403223"/>
            <a:chOff x="5734994" y="2948982"/>
            <a:chExt cx="645612" cy="645612"/>
          </a:xfrm>
        </p:grpSpPr>
        <p:pic>
          <p:nvPicPr>
            <p:cNvPr id="240" name="Google Shape;240;p5"/>
            <p:cNvPicPr preferRelativeResize="0"/>
            <p:nvPr/>
          </p:nvPicPr>
          <p:blipFill rotWithShape="1">
            <a:blip r:embed="rId7">
              <a:alphaModFix/>
            </a:blip>
            <a:srcRect/>
            <a:stretch/>
          </p:blipFill>
          <p:spPr>
            <a:xfrm>
              <a:off x="5734994" y="2948982"/>
              <a:ext cx="645612" cy="645612"/>
            </a:xfrm>
            <a:prstGeom prst="rect">
              <a:avLst/>
            </a:prstGeom>
            <a:noFill/>
            <a:ln>
              <a:noFill/>
            </a:ln>
          </p:spPr>
        </p:pic>
        <p:sp>
          <p:nvSpPr>
            <p:cNvPr id="241" name="Google Shape;241;p5"/>
            <p:cNvSpPr txBox="1"/>
            <p:nvPr/>
          </p:nvSpPr>
          <p:spPr>
            <a:xfrm>
              <a:off x="5764876" y="3179457"/>
              <a:ext cx="585848"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Copy Mgt</a:t>
              </a:r>
              <a:endParaRPr sz="1200"/>
            </a:p>
          </p:txBody>
        </p:sp>
      </p:grpSp>
      <p:grpSp>
        <p:nvGrpSpPr>
          <p:cNvPr id="242" name="Google Shape;242;p5"/>
          <p:cNvGrpSpPr/>
          <p:nvPr/>
        </p:nvGrpSpPr>
        <p:grpSpPr>
          <a:xfrm>
            <a:off x="1699449" y="2405552"/>
            <a:ext cx="448030" cy="448030"/>
            <a:chOff x="5132128" y="3552329"/>
            <a:chExt cx="816409" cy="816409"/>
          </a:xfrm>
        </p:grpSpPr>
        <p:pic>
          <p:nvPicPr>
            <p:cNvPr id="243" name="Google Shape;243;p5"/>
            <p:cNvPicPr preferRelativeResize="0"/>
            <p:nvPr/>
          </p:nvPicPr>
          <p:blipFill rotWithShape="1">
            <a:blip r:embed="rId11">
              <a:alphaModFix/>
            </a:blip>
            <a:srcRect/>
            <a:stretch/>
          </p:blipFill>
          <p:spPr>
            <a:xfrm>
              <a:off x="5132128" y="3552329"/>
              <a:ext cx="816409" cy="816409"/>
            </a:xfrm>
            <a:prstGeom prst="rect">
              <a:avLst/>
            </a:prstGeom>
            <a:noFill/>
            <a:ln>
              <a:noFill/>
            </a:ln>
          </p:spPr>
        </p:pic>
        <p:sp>
          <p:nvSpPr>
            <p:cNvPr id="244" name="Google Shape;244;p5"/>
            <p:cNvSpPr txBox="1"/>
            <p:nvPr/>
          </p:nvSpPr>
          <p:spPr>
            <a:xfrm>
              <a:off x="5286401" y="3867143"/>
              <a:ext cx="494425" cy="2102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Tiering</a:t>
              </a:r>
              <a:endParaRPr sz="1200"/>
            </a:p>
          </p:txBody>
        </p:sp>
      </p:grpSp>
      <p:pic>
        <p:nvPicPr>
          <p:cNvPr id="245" name="Google Shape;245;p5"/>
          <p:cNvPicPr preferRelativeResize="0"/>
          <p:nvPr/>
        </p:nvPicPr>
        <p:blipFill rotWithShape="1">
          <a:blip r:embed="rId12">
            <a:alphaModFix/>
          </a:blip>
          <a:srcRect/>
          <a:stretch/>
        </p:blipFill>
        <p:spPr>
          <a:xfrm>
            <a:off x="3481710" y="2721080"/>
            <a:ext cx="518294" cy="518294"/>
          </a:xfrm>
          <a:prstGeom prst="rect">
            <a:avLst/>
          </a:prstGeom>
          <a:noFill/>
          <a:ln>
            <a:noFill/>
          </a:ln>
        </p:spPr>
      </p:pic>
      <p:sp>
        <p:nvSpPr>
          <p:cNvPr id="246" name="Google Shape;246;p5"/>
          <p:cNvSpPr txBox="1"/>
          <p:nvPr/>
        </p:nvSpPr>
        <p:spPr>
          <a:xfrm>
            <a:off x="3514518" y="2925310"/>
            <a:ext cx="453038"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Retention</a:t>
            </a:r>
            <a:endParaRPr sz="1200"/>
          </a:p>
        </p:txBody>
      </p:sp>
      <p:grpSp>
        <p:nvGrpSpPr>
          <p:cNvPr id="247" name="Google Shape;247;p5"/>
          <p:cNvGrpSpPr/>
          <p:nvPr/>
        </p:nvGrpSpPr>
        <p:grpSpPr>
          <a:xfrm>
            <a:off x="1176266" y="2247193"/>
            <a:ext cx="504269" cy="504269"/>
            <a:chOff x="4337254" y="3075137"/>
            <a:chExt cx="807398" cy="807398"/>
          </a:xfrm>
        </p:grpSpPr>
        <p:pic>
          <p:nvPicPr>
            <p:cNvPr id="248" name="Google Shape;248;p5"/>
            <p:cNvPicPr preferRelativeResize="0"/>
            <p:nvPr/>
          </p:nvPicPr>
          <p:blipFill rotWithShape="1">
            <a:blip r:embed="rId13">
              <a:alphaModFix/>
            </a:blip>
            <a:srcRect/>
            <a:stretch/>
          </p:blipFill>
          <p:spPr>
            <a:xfrm>
              <a:off x="4337254" y="3075137"/>
              <a:ext cx="807398" cy="807398"/>
            </a:xfrm>
            <a:prstGeom prst="rect">
              <a:avLst/>
            </a:prstGeom>
            <a:noFill/>
            <a:ln>
              <a:noFill/>
            </a:ln>
          </p:spPr>
        </p:pic>
        <p:sp>
          <p:nvSpPr>
            <p:cNvPr id="249" name="Google Shape;249;p5"/>
            <p:cNvSpPr txBox="1"/>
            <p:nvPr/>
          </p:nvSpPr>
          <p:spPr>
            <a:xfrm>
              <a:off x="4357383" y="3386503"/>
              <a:ext cx="767143"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Replication</a:t>
              </a:r>
              <a:endParaRPr sz="1200"/>
            </a:p>
          </p:txBody>
        </p:sp>
      </p:grpSp>
      <p:sp>
        <p:nvSpPr>
          <p:cNvPr id="250" name="Google Shape;250;p5"/>
          <p:cNvSpPr txBox="1"/>
          <p:nvPr/>
        </p:nvSpPr>
        <p:spPr>
          <a:xfrm>
            <a:off x="706795" y="1604008"/>
            <a:ext cx="512761"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IOT</a:t>
            </a:r>
            <a:endParaRPr sz="1200"/>
          </a:p>
        </p:txBody>
      </p:sp>
      <p:sp>
        <p:nvSpPr>
          <p:cNvPr id="251" name="Google Shape;251;p5"/>
          <p:cNvSpPr txBox="1"/>
          <p:nvPr/>
        </p:nvSpPr>
        <p:spPr>
          <a:xfrm>
            <a:off x="2732496" y="1604008"/>
            <a:ext cx="392701"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EDGE</a:t>
            </a:r>
            <a:endParaRPr sz="1200"/>
          </a:p>
        </p:txBody>
      </p:sp>
      <p:pic>
        <p:nvPicPr>
          <p:cNvPr id="252" name="Google Shape;252;p5"/>
          <p:cNvPicPr preferRelativeResize="0"/>
          <p:nvPr/>
        </p:nvPicPr>
        <p:blipFill rotWithShape="1">
          <a:blip r:embed="rId14">
            <a:alphaModFix/>
          </a:blip>
          <a:srcRect/>
          <a:stretch/>
        </p:blipFill>
        <p:spPr>
          <a:xfrm>
            <a:off x="1342965" y="1253729"/>
            <a:ext cx="264886" cy="264886"/>
          </a:xfrm>
          <a:prstGeom prst="rect">
            <a:avLst/>
          </a:prstGeom>
          <a:noFill/>
          <a:ln>
            <a:noFill/>
          </a:ln>
        </p:spPr>
      </p:pic>
      <p:pic>
        <p:nvPicPr>
          <p:cNvPr id="253" name="Google Shape;253;p5"/>
          <p:cNvPicPr preferRelativeResize="0"/>
          <p:nvPr/>
        </p:nvPicPr>
        <p:blipFill rotWithShape="1">
          <a:blip r:embed="rId15">
            <a:alphaModFix/>
          </a:blip>
          <a:srcRect/>
          <a:stretch/>
        </p:blipFill>
        <p:spPr>
          <a:xfrm>
            <a:off x="2303903" y="1253729"/>
            <a:ext cx="273078" cy="264886"/>
          </a:xfrm>
          <a:prstGeom prst="rect">
            <a:avLst/>
          </a:prstGeom>
          <a:noFill/>
          <a:ln>
            <a:noFill/>
          </a:ln>
        </p:spPr>
      </p:pic>
      <p:pic>
        <p:nvPicPr>
          <p:cNvPr id="254" name="Google Shape;254;p5"/>
          <p:cNvPicPr preferRelativeResize="0"/>
          <p:nvPr/>
        </p:nvPicPr>
        <p:blipFill rotWithShape="1">
          <a:blip r:embed="rId16">
            <a:alphaModFix/>
          </a:blip>
          <a:srcRect/>
          <a:stretch/>
        </p:blipFill>
        <p:spPr>
          <a:xfrm>
            <a:off x="2792564" y="1253729"/>
            <a:ext cx="264886" cy="264886"/>
          </a:xfrm>
          <a:prstGeom prst="rect">
            <a:avLst/>
          </a:prstGeom>
          <a:noFill/>
          <a:ln>
            <a:noFill/>
          </a:ln>
        </p:spPr>
      </p:pic>
      <p:pic>
        <p:nvPicPr>
          <p:cNvPr id="255" name="Google Shape;255;p5"/>
          <p:cNvPicPr preferRelativeResize="0"/>
          <p:nvPr/>
        </p:nvPicPr>
        <p:blipFill rotWithShape="1">
          <a:blip r:embed="rId17">
            <a:alphaModFix/>
          </a:blip>
          <a:srcRect/>
          <a:stretch/>
        </p:blipFill>
        <p:spPr>
          <a:xfrm>
            <a:off x="803124" y="1253729"/>
            <a:ext cx="324257" cy="264886"/>
          </a:xfrm>
          <a:prstGeom prst="rect">
            <a:avLst/>
          </a:prstGeom>
          <a:noFill/>
          <a:ln>
            <a:noFill/>
          </a:ln>
        </p:spPr>
      </p:pic>
      <p:sp>
        <p:nvSpPr>
          <p:cNvPr id="256" name="Google Shape;256;p5"/>
          <p:cNvSpPr txBox="1"/>
          <p:nvPr/>
        </p:nvSpPr>
        <p:spPr>
          <a:xfrm>
            <a:off x="1235750" y="1604008"/>
            <a:ext cx="489809"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AI/ML</a:t>
            </a:r>
            <a:endParaRPr sz="1200"/>
          </a:p>
        </p:txBody>
      </p:sp>
      <p:sp>
        <p:nvSpPr>
          <p:cNvPr id="257" name="Google Shape;257;p5"/>
          <p:cNvSpPr txBox="1"/>
          <p:nvPr/>
        </p:nvSpPr>
        <p:spPr>
          <a:xfrm>
            <a:off x="2086670" y="1604008"/>
            <a:ext cx="708293"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CLOUD NATIVE</a:t>
            </a:r>
            <a:endParaRPr sz="1200"/>
          </a:p>
        </p:txBody>
      </p:sp>
      <p:sp>
        <p:nvSpPr>
          <p:cNvPr id="258" name="Google Shape;258;p5"/>
          <p:cNvSpPr txBox="1"/>
          <p:nvPr/>
        </p:nvSpPr>
        <p:spPr>
          <a:xfrm>
            <a:off x="3051747" y="1604008"/>
            <a:ext cx="746545"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CLOUD</a:t>
            </a:r>
            <a:endParaRPr sz="1200"/>
          </a:p>
        </p:txBody>
      </p:sp>
      <p:pic>
        <p:nvPicPr>
          <p:cNvPr id="259" name="Google Shape;259;p5"/>
          <p:cNvPicPr preferRelativeResize="0"/>
          <p:nvPr/>
        </p:nvPicPr>
        <p:blipFill rotWithShape="1">
          <a:blip r:embed="rId18">
            <a:alphaModFix/>
          </a:blip>
          <a:srcRect/>
          <a:stretch/>
        </p:blipFill>
        <p:spPr>
          <a:xfrm>
            <a:off x="1823433" y="1253729"/>
            <a:ext cx="264886" cy="264886"/>
          </a:xfrm>
          <a:prstGeom prst="rect">
            <a:avLst/>
          </a:prstGeom>
          <a:noFill/>
          <a:ln>
            <a:noFill/>
          </a:ln>
        </p:spPr>
      </p:pic>
      <p:sp>
        <p:nvSpPr>
          <p:cNvPr id="260" name="Google Shape;260;p5"/>
          <p:cNvSpPr txBox="1"/>
          <p:nvPr/>
        </p:nvSpPr>
        <p:spPr>
          <a:xfrm>
            <a:off x="1709322" y="1604008"/>
            <a:ext cx="489809"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BIG DATA</a:t>
            </a:r>
            <a:endParaRPr sz="1200"/>
          </a:p>
        </p:txBody>
      </p:sp>
      <p:pic>
        <p:nvPicPr>
          <p:cNvPr id="261" name="Google Shape;261;p5"/>
          <p:cNvPicPr preferRelativeResize="0"/>
          <p:nvPr/>
        </p:nvPicPr>
        <p:blipFill rotWithShape="1">
          <a:blip r:embed="rId19">
            <a:alphaModFix/>
          </a:blip>
          <a:srcRect/>
          <a:stretch/>
        </p:blipFill>
        <p:spPr>
          <a:xfrm>
            <a:off x="3295595" y="1255021"/>
            <a:ext cx="262705" cy="262705"/>
          </a:xfrm>
          <a:prstGeom prst="rect">
            <a:avLst/>
          </a:prstGeom>
          <a:noFill/>
          <a:ln>
            <a:noFill/>
          </a:ln>
        </p:spPr>
      </p:pic>
      <p:sp>
        <p:nvSpPr>
          <p:cNvPr id="262" name="Google Shape;262;p5"/>
          <p:cNvSpPr txBox="1"/>
          <p:nvPr/>
        </p:nvSpPr>
        <p:spPr>
          <a:xfrm>
            <a:off x="1744305" y="1837803"/>
            <a:ext cx="1022155" cy="17309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675">
                <a:solidFill>
                  <a:schemeClr val="dk1"/>
                </a:solidFill>
                <a:latin typeface="Avenir"/>
                <a:ea typeface="Avenir"/>
                <a:cs typeface="Avenir"/>
                <a:sym typeface="Avenir"/>
              </a:rPr>
              <a:t>DATA MANAGEMENT</a:t>
            </a:r>
            <a:endParaRPr sz="1200"/>
          </a:p>
        </p:txBody>
      </p:sp>
      <p:grpSp>
        <p:nvGrpSpPr>
          <p:cNvPr id="263" name="Google Shape;263;p5"/>
          <p:cNvGrpSpPr/>
          <p:nvPr/>
        </p:nvGrpSpPr>
        <p:grpSpPr>
          <a:xfrm>
            <a:off x="3756905" y="2302265"/>
            <a:ext cx="258953" cy="258953"/>
            <a:chOff x="5104337" y="2987606"/>
            <a:chExt cx="471224" cy="471224"/>
          </a:xfrm>
        </p:grpSpPr>
        <p:pic>
          <p:nvPicPr>
            <p:cNvPr id="264" name="Google Shape;264;p5"/>
            <p:cNvPicPr preferRelativeResize="0"/>
            <p:nvPr/>
          </p:nvPicPr>
          <p:blipFill rotWithShape="1">
            <a:blip r:embed="rId20">
              <a:alphaModFix/>
            </a:blip>
            <a:srcRect/>
            <a:stretch/>
          </p:blipFill>
          <p:spPr>
            <a:xfrm>
              <a:off x="5104337" y="2987606"/>
              <a:ext cx="471224" cy="471224"/>
            </a:xfrm>
            <a:prstGeom prst="rect">
              <a:avLst/>
            </a:prstGeom>
            <a:noFill/>
            <a:ln>
              <a:noFill/>
            </a:ln>
          </p:spPr>
        </p:pic>
        <p:sp>
          <p:nvSpPr>
            <p:cNvPr id="265" name="Google Shape;265;p5"/>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266" name="Google Shape;266;p5"/>
          <p:cNvGrpSpPr/>
          <p:nvPr/>
        </p:nvGrpSpPr>
        <p:grpSpPr>
          <a:xfrm>
            <a:off x="1568593" y="2029780"/>
            <a:ext cx="258953" cy="258953"/>
            <a:chOff x="5104337" y="2987606"/>
            <a:chExt cx="471224" cy="471224"/>
          </a:xfrm>
        </p:grpSpPr>
        <p:pic>
          <p:nvPicPr>
            <p:cNvPr id="267" name="Google Shape;267;p5"/>
            <p:cNvPicPr preferRelativeResize="0"/>
            <p:nvPr/>
          </p:nvPicPr>
          <p:blipFill rotWithShape="1">
            <a:blip r:embed="rId20">
              <a:alphaModFix/>
            </a:blip>
            <a:srcRect/>
            <a:stretch/>
          </p:blipFill>
          <p:spPr>
            <a:xfrm>
              <a:off x="5104337" y="2987606"/>
              <a:ext cx="471224" cy="471224"/>
            </a:xfrm>
            <a:prstGeom prst="rect">
              <a:avLst/>
            </a:prstGeom>
            <a:noFill/>
            <a:ln>
              <a:noFill/>
            </a:ln>
          </p:spPr>
        </p:pic>
        <p:sp>
          <p:nvSpPr>
            <p:cNvPr id="268" name="Google Shape;268;p5"/>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269" name="Google Shape;269;p5"/>
          <p:cNvGrpSpPr/>
          <p:nvPr/>
        </p:nvGrpSpPr>
        <p:grpSpPr>
          <a:xfrm>
            <a:off x="2644150" y="3031378"/>
            <a:ext cx="258953" cy="258953"/>
            <a:chOff x="5104337" y="2987606"/>
            <a:chExt cx="471224" cy="471224"/>
          </a:xfrm>
        </p:grpSpPr>
        <p:pic>
          <p:nvPicPr>
            <p:cNvPr id="270" name="Google Shape;270;p5"/>
            <p:cNvPicPr preferRelativeResize="0"/>
            <p:nvPr/>
          </p:nvPicPr>
          <p:blipFill rotWithShape="1">
            <a:blip r:embed="rId20">
              <a:alphaModFix/>
            </a:blip>
            <a:srcRect/>
            <a:stretch/>
          </p:blipFill>
          <p:spPr>
            <a:xfrm>
              <a:off x="5104337" y="2987606"/>
              <a:ext cx="471224" cy="471224"/>
            </a:xfrm>
            <a:prstGeom prst="rect">
              <a:avLst/>
            </a:prstGeom>
            <a:noFill/>
            <a:ln>
              <a:noFill/>
            </a:ln>
          </p:spPr>
        </p:pic>
        <p:sp>
          <p:nvSpPr>
            <p:cNvPr id="271" name="Google Shape;271;p5"/>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272" name="Google Shape;272;p5"/>
          <p:cNvGrpSpPr/>
          <p:nvPr/>
        </p:nvGrpSpPr>
        <p:grpSpPr>
          <a:xfrm>
            <a:off x="2760104" y="3573713"/>
            <a:ext cx="856647" cy="399072"/>
            <a:chOff x="6982625" y="5440409"/>
            <a:chExt cx="1371600" cy="638965"/>
          </a:xfrm>
        </p:grpSpPr>
        <p:sp>
          <p:nvSpPr>
            <p:cNvPr id="273" name="Google Shape;273;p5"/>
            <p:cNvSpPr/>
            <p:nvPr/>
          </p:nvSpPr>
          <p:spPr>
            <a:xfrm>
              <a:off x="6982625" y="5440409"/>
              <a:ext cx="1371600" cy="182880"/>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CLOUD STORAGE</a:t>
              </a:r>
              <a:endParaRPr sz="1200"/>
            </a:p>
          </p:txBody>
        </p:sp>
        <p:grpSp>
          <p:nvGrpSpPr>
            <p:cNvPr id="274" name="Google Shape;274;p5"/>
            <p:cNvGrpSpPr/>
            <p:nvPr/>
          </p:nvGrpSpPr>
          <p:grpSpPr>
            <a:xfrm>
              <a:off x="7405431" y="5648169"/>
              <a:ext cx="548640" cy="431205"/>
              <a:chOff x="7467694" y="5586400"/>
              <a:chExt cx="559426" cy="439682"/>
            </a:xfrm>
          </p:grpSpPr>
          <p:grpSp>
            <p:nvGrpSpPr>
              <p:cNvPr id="275" name="Google Shape;275;p5"/>
              <p:cNvGrpSpPr/>
              <p:nvPr/>
            </p:nvGrpSpPr>
            <p:grpSpPr>
              <a:xfrm>
                <a:off x="7467694" y="5751812"/>
                <a:ext cx="274270" cy="274270"/>
                <a:chOff x="7467694" y="5751811"/>
                <a:chExt cx="274270" cy="274270"/>
              </a:xfrm>
            </p:grpSpPr>
            <p:pic>
              <p:nvPicPr>
                <p:cNvPr id="276" name="Google Shape;276;p5" descr="Related image"/>
                <p:cNvPicPr preferRelativeResize="0"/>
                <p:nvPr/>
              </p:nvPicPr>
              <p:blipFill rotWithShape="1">
                <a:blip r:embed="rId21">
                  <a:alphaModFix/>
                </a:blip>
                <a:srcRect/>
                <a:stretch/>
              </p:blipFill>
              <p:spPr>
                <a:xfrm>
                  <a:off x="7547589" y="5837187"/>
                  <a:ext cx="120940" cy="120940"/>
                </a:xfrm>
                <a:prstGeom prst="rect">
                  <a:avLst/>
                </a:prstGeom>
                <a:noFill/>
                <a:ln>
                  <a:noFill/>
                </a:ln>
              </p:spPr>
            </p:pic>
            <p:pic>
              <p:nvPicPr>
                <p:cNvPr id="277" name="Google Shape;277;p5"/>
                <p:cNvPicPr preferRelativeResize="0"/>
                <p:nvPr/>
              </p:nvPicPr>
              <p:blipFill rotWithShape="1">
                <a:blip r:embed="rId22">
                  <a:alphaModFix/>
                </a:blip>
                <a:srcRect/>
                <a:stretch/>
              </p:blipFill>
              <p:spPr>
                <a:xfrm>
                  <a:off x="7467694" y="5751811"/>
                  <a:ext cx="274270" cy="274270"/>
                </a:xfrm>
                <a:prstGeom prst="rect">
                  <a:avLst/>
                </a:prstGeom>
                <a:noFill/>
                <a:ln>
                  <a:noFill/>
                </a:ln>
              </p:spPr>
            </p:pic>
          </p:grpSp>
          <p:grpSp>
            <p:nvGrpSpPr>
              <p:cNvPr id="278" name="Google Shape;278;p5"/>
              <p:cNvGrpSpPr/>
              <p:nvPr/>
            </p:nvGrpSpPr>
            <p:grpSpPr>
              <a:xfrm>
                <a:off x="7752850" y="5751812"/>
                <a:ext cx="274270" cy="274270"/>
                <a:chOff x="7467694" y="5751811"/>
                <a:chExt cx="274270" cy="274270"/>
              </a:xfrm>
            </p:grpSpPr>
            <p:pic>
              <p:nvPicPr>
                <p:cNvPr id="279" name="Google Shape;279;p5" descr="Related image"/>
                <p:cNvPicPr preferRelativeResize="0"/>
                <p:nvPr/>
              </p:nvPicPr>
              <p:blipFill rotWithShape="1">
                <a:blip r:embed="rId21">
                  <a:alphaModFix/>
                </a:blip>
                <a:srcRect/>
                <a:stretch/>
              </p:blipFill>
              <p:spPr>
                <a:xfrm>
                  <a:off x="7547589" y="5837187"/>
                  <a:ext cx="120940" cy="120940"/>
                </a:xfrm>
                <a:prstGeom prst="rect">
                  <a:avLst/>
                </a:prstGeom>
                <a:noFill/>
                <a:ln>
                  <a:noFill/>
                </a:ln>
              </p:spPr>
            </p:pic>
            <p:pic>
              <p:nvPicPr>
                <p:cNvPr id="280" name="Google Shape;280;p5"/>
                <p:cNvPicPr preferRelativeResize="0"/>
                <p:nvPr/>
              </p:nvPicPr>
              <p:blipFill rotWithShape="1">
                <a:blip r:embed="rId22">
                  <a:alphaModFix/>
                </a:blip>
                <a:srcRect/>
                <a:stretch/>
              </p:blipFill>
              <p:spPr>
                <a:xfrm>
                  <a:off x="7467694" y="5751811"/>
                  <a:ext cx="274270" cy="274270"/>
                </a:xfrm>
                <a:prstGeom prst="rect">
                  <a:avLst/>
                </a:prstGeom>
                <a:noFill/>
                <a:ln>
                  <a:noFill/>
                </a:ln>
              </p:spPr>
            </p:pic>
          </p:grpSp>
          <p:grpSp>
            <p:nvGrpSpPr>
              <p:cNvPr id="281" name="Google Shape;281;p5"/>
              <p:cNvGrpSpPr/>
              <p:nvPr/>
            </p:nvGrpSpPr>
            <p:grpSpPr>
              <a:xfrm>
                <a:off x="7599233" y="5586400"/>
                <a:ext cx="274270" cy="274270"/>
                <a:chOff x="7467694" y="5751811"/>
                <a:chExt cx="274270" cy="274270"/>
              </a:xfrm>
            </p:grpSpPr>
            <p:pic>
              <p:nvPicPr>
                <p:cNvPr id="282" name="Google Shape;282;p5" descr="Related image"/>
                <p:cNvPicPr preferRelativeResize="0"/>
                <p:nvPr/>
              </p:nvPicPr>
              <p:blipFill rotWithShape="1">
                <a:blip r:embed="rId21">
                  <a:alphaModFix/>
                </a:blip>
                <a:srcRect/>
                <a:stretch/>
              </p:blipFill>
              <p:spPr>
                <a:xfrm>
                  <a:off x="7547589" y="5837187"/>
                  <a:ext cx="120940" cy="120940"/>
                </a:xfrm>
                <a:prstGeom prst="rect">
                  <a:avLst/>
                </a:prstGeom>
                <a:noFill/>
                <a:ln>
                  <a:noFill/>
                </a:ln>
              </p:spPr>
            </p:pic>
            <p:pic>
              <p:nvPicPr>
                <p:cNvPr id="283" name="Google Shape;283;p5"/>
                <p:cNvPicPr preferRelativeResize="0"/>
                <p:nvPr/>
              </p:nvPicPr>
              <p:blipFill rotWithShape="1">
                <a:blip r:embed="rId22">
                  <a:alphaModFix/>
                </a:blip>
                <a:srcRect/>
                <a:stretch/>
              </p:blipFill>
              <p:spPr>
                <a:xfrm>
                  <a:off x="7467694" y="5751811"/>
                  <a:ext cx="274270" cy="274270"/>
                </a:xfrm>
                <a:prstGeom prst="rect">
                  <a:avLst/>
                </a:prstGeom>
                <a:noFill/>
                <a:ln>
                  <a:noFill/>
                </a:ln>
              </p:spPr>
            </p:pic>
          </p:grpSp>
        </p:grpSp>
      </p:grpSp>
      <p:grpSp>
        <p:nvGrpSpPr>
          <p:cNvPr id="284" name="Google Shape;284;p5"/>
          <p:cNvGrpSpPr/>
          <p:nvPr/>
        </p:nvGrpSpPr>
        <p:grpSpPr>
          <a:xfrm>
            <a:off x="1826461" y="3573714"/>
            <a:ext cx="856647" cy="367999"/>
            <a:chOff x="4140780" y="5448265"/>
            <a:chExt cx="1371600" cy="589213"/>
          </a:xfrm>
        </p:grpSpPr>
        <p:sp>
          <p:nvSpPr>
            <p:cNvPr id="285" name="Google Shape;285;p5"/>
            <p:cNvSpPr/>
            <p:nvPr/>
          </p:nvSpPr>
          <p:spPr>
            <a:xfrm>
              <a:off x="4140780" y="5448265"/>
              <a:ext cx="1371600" cy="178153"/>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ON-PREMISE STORAGE</a:t>
              </a:r>
              <a:endParaRPr sz="1200"/>
            </a:p>
          </p:txBody>
        </p:sp>
        <p:grpSp>
          <p:nvGrpSpPr>
            <p:cNvPr id="286" name="Google Shape;286;p5"/>
            <p:cNvGrpSpPr/>
            <p:nvPr/>
          </p:nvGrpSpPr>
          <p:grpSpPr>
            <a:xfrm>
              <a:off x="4566497" y="5690065"/>
              <a:ext cx="546145" cy="347413"/>
              <a:chOff x="4566497" y="5678668"/>
              <a:chExt cx="546145" cy="347413"/>
            </a:xfrm>
          </p:grpSpPr>
          <p:pic>
            <p:nvPicPr>
              <p:cNvPr id="287" name="Google Shape;287;p5" descr="Related image"/>
              <p:cNvPicPr preferRelativeResize="0"/>
              <p:nvPr/>
            </p:nvPicPr>
            <p:blipFill rotWithShape="1">
              <a:blip r:embed="rId23">
                <a:alphaModFix/>
              </a:blip>
              <a:srcRect/>
              <a:stretch/>
            </p:blipFill>
            <p:spPr>
              <a:xfrm>
                <a:off x="4711064" y="5678668"/>
                <a:ext cx="231032" cy="231032"/>
              </a:xfrm>
              <a:prstGeom prst="rect">
                <a:avLst/>
              </a:prstGeom>
              <a:noFill/>
              <a:ln>
                <a:noFill/>
              </a:ln>
            </p:spPr>
          </p:pic>
          <p:pic>
            <p:nvPicPr>
              <p:cNvPr id="288" name="Google Shape;288;p5" descr="Related image"/>
              <p:cNvPicPr preferRelativeResize="0"/>
              <p:nvPr/>
            </p:nvPicPr>
            <p:blipFill rotWithShape="1">
              <a:blip r:embed="rId23">
                <a:alphaModFix/>
              </a:blip>
              <a:srcRect/>
              <a:stretch/>
            </p:blipFill>
            <p:spPr>
              <a:xfrm>
                <a:off x="4881610" y="5795049"/>
                <a:ext cx="231032" cy="231032"/>
              </a:xfrm>
              <a:prstGeom prst="rect">
                <a:avLst/>
              </a:prstGeom>
              <a:noFill/>
              <a:ln>
                <a:noFill/>
              </a:ln>
            </p:spPr>
          </p:pic>
          <p:pic>
            <p:nvPicPr>
              <p:cNvPr id="289" name="Google Shape;289;p5" descr="Related image"/>
              <p:cNvPicPr preferRelativeResize="0"/>
              <p:nvPr/>
            </p:nvPicPr>
            <p:blipFill rotWithShape="1">
              <a:blip r:embed="rId23">
                <a:alphaModFix/>
              </a:blip>
              <a:srcRect/>
              <a:stretch/>
            </p:blipFill>
            <p:spPr>
              <a:xfrm>
                <a:off x="4566497" y="5795049"/>
                <a:ext cx="231032" cy="231032"/>
              </a:xfrm>
              <a:prstGeom prst="rect">
                <a:avLst/>
              </a:prstGeom>
              <a:noFill/>
              <a:ln>
                <a:noFill/>
              </a:ln>
            </p:spPr>
          </p:pic>
        </p:grpSp>
      </p:grpSp>
      <p:grpSp>
        <p:nvGrpSpPr>
          <p:cNvPr id="290" name="Google Shape;290;p5"/>
          <p:cNvGrpSpPr/>
          <p:nvPr/>
        </p:nvGrpSpPr>
        <p:grpSpPr>
          <a:xfrm>
            <a:off x="892817" y="3578620"/>
            <a:ext cx="856647" cy="389738"/>
            <a:chOff x="4094347" y="5448265"/>
            <a:chExt cx="1371600" cy="624020"/>
          </a:xfrm>
        </p:grpSpPr>
        <p:sp>
          <p:nvSpPr>
            <p:cNvPr id="291" name="Google Shape;291;p5"/>
            <p:cNvSpPr/>
            <p:nvPr/>
          </p:nvSpPr>
          <p:spPr>
            <a:xfrm>
              <a:off x="4094347" y="5448265"/>
              <a:ext cx="1371600" cy="178153"/>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EDGE STORAGE</a:t>
              </a:r>
              <a:endParaRPr sz="1200"/>
            </a:p>
          </p:txBody>
        </p:sp>
        <p:grpSp>
          <p:nvGrpSpPr>
            <p:cNvPr id="292" name="Google Shape;292;p5"/>
            <p:cNvGrpSpPr/>
            <p:nvPr/>
          </p:nvGrpSpPr>
          <p:grpSpPr>
            <a:xfrm>
              <a:off x="4568089" y="5648169"/>
              <a:ext cx="424115" cy="424116"/>
              <a:chOff x="2788040" y="5717097"/>
              <a:chExt cx="424115" cy="424116"/>
            </a:xfrm>
          </p:grpSpPr>
          <p:pic>
            <p:nvPicPr>
              <p:cNvPr id="293" name="Google Shape;293;p5"/>
              <p:cNvPicPr preferRelativeResize="0"/>
              <p:nvPr/>
            </p:nvPicPr>
            <p:blipFill rotWithShape="1">
              <a:blip r:embed="rId16">
                <a:alphaModFix/>
              </a:blip>
              <a:srcRect/>
              <a:stretch/>
            </p:blipFill>
            <p:spPr>
              <a:xfrm>
                <a:off x="2788040" y="5717097"/>
                <a:ext cx="424115" cy="424116"/>
              </a:xfrm>
              <a:prstGeom prst="rect">
                <a:avLst/>
              </a:prstGeom>
              <a:noFill/>
              <a:ln>
                <a:noFill/>
              </a:ln>
            </p:spPr>
          </p:pic>
          <p:sp>
            <p:nvSpPr>
              <p:cNvPr id="294" name="Google Shape;294;p5"/>
              <p:cNvSpPr/>
              <p:nvPr/>
            </p:nvSpPr>
            <p:spPr>
              <a:xfrm>
                <a:off x="2922753" y="5851811"/>
                <a:ext cx="154688" cy="154688"/>
              </a:xfrm>
              <a:prstGeom prst="ellipse">
                <a:avLst/>
              </a:prstGeom>
              <a:solidFill>
                <a:schemeClr val="lt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pic>
            <p:nvPicPr>
              <p:cNvPr id="295" name="Google Shape;295;p5" descr="Related image"/>
              <p:cNvPicPr preferRelativeResize="0"/>
              <p:nvPr/>
            </p:nvPicPr>
            <p:blipFill rotWithShape="1">
              <a:blip r:embed="rId24">
                <a:alphaModFix/>
              </a:blip>
              <a:srcRect/>
              <a:stretch/>
            </p:blipFill>
            <p:spPr>
              <a:xfrm>
                <a:off x="2914078" y="5843136"/>
                <a:ext cx="172039" cy="172039"/>
              </a:xfrm>
              <a:prstGeom prst="rect">
                <a:avLst/>
              </a:prstGeom>
              <a:noFill/>
              <a:ln>
                <a:noFill/>
              </a:ln>
            </p:spPr>
          </p:pic>
        </p:grpSp>
      </p:grpSp>
      <p:sp>
        <p:nvSpPr>
          <p:cNvPr id="296" name="Google Shape;296;p5"/>
          <p:cNvSpPr txBox="1">
            <a:spLocks noGrp="1"/>
          </p:cNvSpPr>
          <p:nvPr>
            <p:ph type="title"/>
          </p:nvPr>
        </p:nvSpPr>
        <p:spPr>
          <a:xfrm>
            <a:off x="5052060" y="685867"/>
            <a:ext cx="3611880" cy="411413"/>
          </a:xfrm>
          <a:prstGeom prst="rect">
            <a:avLst/>
          </a:prstGeom>
          <a:noFill/>
          <a:ln>
            <a:noFill/>
          </a:ln>
        </p:spPr>
        <p:txBody>
          <a:bodyPr spcFirstLastPara="1" vert="horz" wrap="square" lIns="137156" tIns="137156" rIns="137156" bIns="137156" numCol="1" anchor="ctr" anchorCtr="1" compatLnSpc="1">
            <a:prstTxWarp prst="textNoShape">
              <a:avLst/>
            </a:prstTxWarp>
            <a:noAutofit/>
          </a:bodyPr>
          <a:lstStyle/>
          <a:p>
            <a:pPr algn="l"/>
            <a:r>
              <a:rPr lang="en-US"/>
              <a:t>NOW</a:t>
            </a:r>
            <a:endParaRPr/>
          </a:p>
        </p:txBody>
      </p:sp>
      <p:sp>
        <p:nvSpPr>
          <p:cNvPr id="297" name="Google Shape;297;p5"/>
          <p:cNvSpPr txBox="1"/>
          <p:nvPr/>
        </p:nvSpPr>
        <p:spPr>
          <a:xfrm>
            <a:off x="5052060" y="939231"/>
            <a:ext cx="3611880" cy="411413"/>
          </a:xfrm>
          <a:prstGeom prst="rect">
            <a:avLst/>
          </a:prstGeom>
          <a:noFill/>
          <a:ln>
            <a:noFill/>
          </a:ln>
        </p:spPr>
        <p:txBody>
          <a:bodyPr spcFirstLastPara="1" wrap="square" lIns="137156" tIns="137156" rIns="137156" bIns="137156" anchor="ctr" anchorCtr="1">
            <a:noAutofit/>
          </a:bodyPr>
          <a:lstStyle/>
          <a:p>
            <a:pPr>
              <a:lnSpc>
                <a:spcPct val="90000"/>
              </a:lnSpc>
              <a:spcBef>
                <a:spcPts val="0"/>
              </a:spcBef>
              <a:spcAft>
                <a:spcPts val="0"/>
              </a:spcAft>
              <a:buClr>
                <a:srgbClr val="7F7F7F"/>
              </a:buClr>
              <a:buSzPts val="1400"/>
            </a:pPr>
            <a:r>
              <a:rPr lang="en-US" sz="1050" b="1">
                <a:solidFill>
                  <a:srgbClr val="7F7F7F"/>
                </a:solidFill>
                <a:latin typeface="Avenir"/>
                <a:ea typeface="Avenir"/>
                <a:cs typeface="Avenir"/>
                <a:sym typeface="Avenir"/>
              </a:rPr>
              <a:t>FRAGMENTATION</a:t>
            </a:r>
            <a:endParaRPr sz="1200"/>
          </a:p>
        </p:txBody>
      </p:sp>
      <p:sp>
        <p:nvSpPr>
          <p:cNvPr id="87" name="Rectangle 86">
            <a:extLst>
              <a:ext uri="{FF2B5EF4-FFF2-40B4-BE49-F238E27FC236}">
                <a16:creationId xmlns:a16="http://schemas.microsoft.com/office/drawing/2014/main" id="{372F7358-D40A-4957-A860-A9FDD9D9FBC3}"/>
              </a:ext>
            </a:extLst>
          </p:cNvPr>
          <p:cNvSpPr/>
          <p:nvPr/>
        </p:nvSpPr>
        <p:spPr>
          <a:xfrm>
            <a:off x="-2" y="4946755"/>
            <a:ext cx="9144002" cy="1967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8" name="Title 1">
            <a:extLst>
              <a:ext uri="{FF2B5EF4-FFF2-40B4-BE49-F238E27FC236}">
                <a16:creationId xmlns:a16="http://schemas.microsoft.com/office/drawing/2014/main" id="{CE965941-8552-419B-9166-04DA44060348}"/>
              </a:ext>
            </a:extLst>
          </p:cNvPr>
          <p:cNvSpPr txBox="1">
            <a:spLocks/>
          </p:cNvSpPr>
          <p:nvPr/>
        </p:nvSpPr>
        <p:spPr>
          <a:xfrm>
            <a:off x="7841502" y="4919094"/>
            <a:ext cx="1340603" cy="255403"/>
          </a:xfrm>
          <a:prstGeom prst="rect">
            <a:avLst/>
          </a:prstGeom>
        </p:spPr>
        <p:txBody>
          <a:bodyPr vert="horz" lIns="91440" tIns="45720" rIns="91440" bIns="45720" rtlCol="0" anchor="ctr">
            <a:normAutofit fontScale="25000" lnSpcReduction="20000"/>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dirty="0">
                <a:solidFill>
                  <a:srgbClr val="EC4C7F"/>
                </a:solidFill>
              </a:rPr>
              <a:t>#</a:t>
            </a:r>
            <a:r>
              <a:rPr lang="en-US" dirty="0" err="1">
                <a:solidFill>
                  <a:srgbClr val="EC4C7F"/>
                </a:solidFill>
              </a:rPr>
              <a:t>ossummit</a:t>
            </a:r>
            <a:r>
              <a:rPr lang="en-US" dirty="0">
                <a:solidFill>
                  <a:srgbClr val="EC4C7F"/>
                </a:solidFill>
              </a:rPr>
              <a:t>  #</a:t>
            </a:r>
            <a:r>
              <a:rPr lang="en-US" dirty="0" err="1">
                <a:solidFill>
                  <a:srgbClr val="EC4C7F"/>
                </a:solidFill>
              </a:rPr>
              <a:t>lfelc</a:t>
            </a:r>
            <a:endParaRPr lang="en-US" sz="1000" b="1" dirty="0">
              <a:solidFill>
                <a:srgbClr val="EC4C7F"/>
              </a:solidFill>
            </a:endParaRPr>
          </a:p>
        </p:txBody>
      </p:sp>
      <p:pic>
        <p:nvPicPr>
          <p:cNvPr id="89" name="Picture 88">
            <a:extLst>
              <a:ext uri="{FF2B5EF4-FFF2-40B4-BE49-F238E27FC236}">
                <a16:creationId xmlns:a16="http://schemas.microsoft.com/office/drawing/2014/main" id="{8EED4E7F-443C-41F5-BA2B-B22F3D80419D}"/>
              </a:ext>
            </a:extLst>
          </p:cNvPr>
          <p:cNvPicPr>
            <a:picLocks noChangeAspect="1"/>
          </p:cNvPicPr>
          <p:nvPr/>
        </p:nvPicPr>
        <p:blipFill>
          <a:blip r:embed="rId25"/>
          <a:stretch>
            <a:fillRect/>
          </a:stretch>
        </p:blipFill>
        <p:spPr>
          <a:xfrm>
            <a:off x="3844988" y="4958186"/>
            <a:ext cx="1454026" cy="173883"/>
          </a:xfrm>
          <a:prstGeom prst="rect">
            <a:avLst/>
          </a:prstGeom>
        </p:spPr>
      </p:pic>
    </p:spTree>
    <p:extLst>
      <p:ext uri="{BB962C8B-B14F-4D97-AF65-F5344CB8AC3E}">
        <p14:creationId xmlns:p14="http://schemas.microsoft.com/office/powerpoint/2010/main" val="278778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6"/>
          <p:cNvSpPr/>
          <p:nvPr/>
        </p:nvSpPr>
        <p:spPr>
          <a:xfrm>
            <a:off x="372918" y="1834748"/>
            <a:ext cx="3764908" cy="1607927"/>
          </a:xfrm>
          <a:prstGeom prst="rect">
            <a:avLst/>
          </a:prstGeom>
          <a:noFill/>
          <a:ln w="12700" cap="flat" cmpd="sng">
            <a:solidFill>
              <a:schemeClr val="dk1"/>
            </a:solidFill>
            <a:prstDash val="dot"/>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03" name="Google Shape;303;p6"/>
          <p:cNvSpPr/>
          <p:nvPr/>
        </p:nvSpPr>
        <p:spPr>
          <a:xfrm>
            <a:off x="235731" y="1928748"/>
            <a:ext cx="4014519" cy="1419345"/>
          </a:xfrm>
          <a:prstGeom prst="rect">
            <a:avLst/>
          </a:prstGeom>
          <a:solidFill>
            <a:srgbClr val="EBEBEC"/>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Avenir"/>
              <a:ea typeface="Avenir"/>
              <a:cs typeface="Avenir"/>
              <a:sym typeface="Avenir"/>
            </a:endParaRPr>
          </a:p>
        </p:txBody>
      </p:sp>
      <p:sp>
        <p:nvSpPr>
          <p:cNvPr id="304" name="Google Shape;304;p6"/>
          <p:cNvSpPr txBox="1"/>
          <p:nvPr/>
        </p:nvSpPr>
        <p:spPr>
          <a:xfrm>
            <a:off x="1744295" y="1838093"/>
            <a:ext cx="1022155" cy="17309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675">
                <a:solidFill>
                  <a:schemeClr val="dk1"/>
                </a:solidFill>
                <a:latin typeface="Avenir"/>
                <a:ea typeface="Avenir"/>
                <a:cs typeface="Avenir"/>
                <a:sym typeface="Avenir"/>
              </a:rPr>
              <a:t>DATA MANAGEMENT</a:t>
            </a:r>
            <a:endParaRPr sz="1200"/>
          </a:p>
        </p:txBody>
      </p:sp>
      <p:pic>
        <p:nvPicPr>
          <p:cNvPr id="305" name="Google Shape;305;p6"/>
          <p:cNvPicPr preferRelativeResize="0"/>
          <p:nvPr/>
        </p:nvPicPr>
        <p:blipFill rotWithShape="1">
          <a:blip r:embed="rId3">
            <a:alphaModFix/>
          </a:blip>
          <a:srcRect/>
          <a:stretch/>
        </p:blipFill>
        <p:spPr>
          <a:xfrm>
            <a:off x="699029" y="2199200"/>
            <a:ext cx="467897" cy="467897"/>
          </a:xfrm>
          <a:prstGeom prst="rect">
            <a:avLst/>
          </a:prstGeom>
          <a:noFill/>
          <a:ln>
            <a:noFill/>
          </a:ln>
        </p:spPr>
      </p:pic>
      <p:sp>
        <p:nvSpPr>
          <p:cNvPr id="306" name="Google Shape;306;p6"/>
          <p:cNvSpPr txBox="1"/>
          <p:nvPr/>
        </p:nvSpPr>
        <p:spPr>
          <a:xfrm>
            <a:off x="710025" y="2379480"/>
            <a:ext cx="445906"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Backups</a:t>
            </a:r>
            <a:endParaRPr sz="1200"/>
          </a:p>
        </p:txBody>
      </p:sp>
      <p:pic>
        <p:nvPicPr>
          <p:cNvPr id="307" name="Google Shape;307;p6"/>
          <p:cNvPicPr preferRelativeResize="0"/>
          <p:nvPr/>
        </p:nvPicPr>
        <p:blipFill rotWithShape="1">
          <a:blip r:embed="rId4">
            <a:alphaModFix/>
          </a:blip>
          <a:srcRect/>
          <a:stretch/>
        </p:blipFill>
        <p:spPr>
          <a:xfrm>
            <a:off x="735884" y="2714638"/>
            <a:ext cx="382281" cy="382281"/>
          </a:xfrm>
          <a:prstGeom prst="rect">
            <a:avLst/>
          </a:prstGeom>
          <a:noFill/>
          <a:ln>
            <a:noFill/>
          </a:ln>
        </p:spPr>
      </p:pic>
      <p:sp>
        <p:nvSpPr>
          <p:cNvPr id="308" name="Google Shape;308;p6"/>
          <p:cNvSpPr txBox="1"/>
          <p:nvPr/>
        </p:nvSpPr>
        <p:spPr>
          <a:xfrm>
            <a:off x="767586" y="2853007"/>
            <a:ext cx="313735"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Snapshots</a:t>
            </a:r>
            <a:endParaRPr sz="1200"/>
          </a:p>
        </p:txBody>
      </p:sp>
      <p:grpSp>
        <p:nvGrpSpPr>
          <p:cNvPr id="309" name="Google Shape;309;p6"/>
          <p:cNvGrpSpPr/>
          <p:nvPr/>
        </p:nvGrpSpPr>
        <p:grpSpPr>
          <a:xfrm>
            <a:off x="1293739" y="2878387"/>
            <a:ext cx="433325" cy="433326"/>
            <a:chOff x="4386117" y="4127087"/>
            <a:chExt cx="816409" cy="816409"/>
          </a:xfrm>
        </p:grpSpPr>
        <p:pic>
          <p:nvPicPr>
            <p:cNvPr id="310" name="Google Shape;310;p6"/>
            <p:cNvPicPr preferRelativeResize="0"/>
            <p:nvPr/>
          </p:nvPicPr>
          <p:blipFill rotWithShape="1">
            <a:blip r:embed="rId5">
              <a:alphaModFix/>
            </a:blip>
            <a:srcRect/>
            <a:stretch/>
          </p:blipFill>
          <p:spPr>
            <a:xfrm>
              <a:off x="4386117" y="4127087"/>
              <a:ext cx="816409" cy="816409"/>
            </a:xfrm>
            <a:prstGeom prst="rect">
              <a:avLst/>
            </a:prstGeom>
            <a:noFill/>
            <a:ln>
              <a:noFill/>
            </a:ln>
          </p:spPr>
        </p:pic>
        <p:sp>
          <p:nvSpPr>
            <p:cNvPr id="311" name="Google Shape;311;p6"/>
            <p:cNvSpPr txBox="1"/>
            <p:nvPr/>
          </p:nvSpPr>
          <p:spPr>
            <a:xfrm>
              <a:off x="4515132" y="4442958"/>
              <a:ext cx="572793" cy="21739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Migration</a:t>
              </a:r>
              <a:endParaRPr sz="1200"/>
            </a:p>
          </p:txBody>
        </p:sp>
      </p:grpSp>
      <p:sp>
        <p:nvSpPr>
          <p:cNvPr id="312" name="Google Shape;312;p6"/>
          <p:cNvSpPr txBox="1"/>
          <p:nvPr/>
        </p:nvSpPr>
        <p:spPr>
          <a:xfrm>
            <a:off x="1166497" y="2302290"/>
            <a:ext cx="440096"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nvGrpSpPr>
          <p:cNvPr id="313" name="Google Shape;313;p6"/>
          <p:cNvGrpSpPr/>
          <p:nvPr/>
        </p:nvGrpSpPr>
        <p:grpSpPr>
          <a:xfrm>
            <a:off x="2090546" y="2920781"/>
            <a:ext cx="411657" cy="411657"/>
            <a:chOff x="5640890" y="4466423"/>
            <a:chExt cx="659115" cy="659115"/>
          </a:xfrm>
        </p:grpSpPr>
        <p:pic>
          <p:nvPicPr>
            <p:cNvPr id="314" name="Google Shape;314;p6"/>
            <p:cNvPicPr preferRelativeResize="0"/>
            <p:nvPr/>
          </p:nvPicPr>
          <p:blipFill rotWithShape="1">
            <a:blip r:embed="rId6">
              <a:alphaModFix/>
            </a:blip>
            <a:srcRect/>
            <a:stretch/>
          </p:blipFill>
          <p:spPr>
            <a:xfrm>
              <a:off x="5640890" y="4466423"/>
              <a:ext cx="659115" cy="659115"/>
            </a:xfrm>
            <a:prstGeom prst="rect">
              <a:avLst/>
            </a:prstGeom>
            <a:noFill/>
            <a:ln>
              <a:noFill/>
            </a:ln>
          </p:spPr>
        </p:pic>
        <p:sp>
          <p:nvSpPr>
            <p:cNvPr id="315" name="Google Shape;315;p6"/>
            <p:cNvSpPr txBox="1"/>
            <p:nvPr/>
          </p:nvSpPr>
          <p:spPr>
            <a:xfrm>
              <a:off x="5711556" y="4704816"/>
              <a:ext cx="517785"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Archive</a:t>
              </a:r>
              <a:endParaRPr sz="1200"/>
            </a:p>
          </p:txBody>
        </p:sp>
      </p:grpSp>
      <p:grpSp>
        <p:nvGrpSpPr>
          <p:cNvPr id="316" name="Google Shape;316;p6"/>
          <p:cNvGrpSpPr/>
          <p:nvPr/>
        </p:nvGrpSpPr>
        <p:grpSpPr>
          <a:xfrm>
            <a:off x="2642682" y="2002315"/>
            <a:ext cx="403224" cy="403224"/>
            <a:chOff x="6822081" y="2945660"/>
            <a:chExt cx="645613" cy="645612"/>
          </a:xfrm>
        </p:grpSpPr>
        <p:pic>
          <p:nvPicPr>
            <p:cNvPr id="317" name="Google Shape;317;p6"/>
            <p:cNvPicPr preferRelativeResize="0"/>
            <p:nvPr/>
          </p:nvPicPr>
          <p:blipFill rotWithShape="1">
            <a:blip r:embed="rId7">
              <a:alphaModFix/>
            </a:blip>
            <a:srcRect/>
            <a:stretch/>
          </p:blipFill>
          <p:spPr>
            <a:xfrm>
              <a:off x="6822081" y="2945660"/>
              <a:ext cx="645613" cy="645612"/>
            </a:xfrm>
            <a:prstGeom prst="rect">
              <a:avLst/>
            </a:prstGeom>
            <a:noFill/>
            <a:ln>
              <a:noFill/>
            </a:ln>
          </p:spPr>
        </p:pic>
        <p:sp>
          <p:nvSpPr>
            <p:cNvPr id="318" name="Google Shape;318;p6"/>
            <p:cNvSpPr txBox="1"/>
            <p:nvPr/>
          </p:nvSpPr>
          <p:spPr>
            <a:xfrm>
              <a:off x="6874476" y="3185745"/>
              <a:ext cx="540816"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Lineage</a:t>
              </a:r>
              <a:endParaRPr sz="1200"/>
            </a:p>
          </p:txBody>
        </p:sp>
      </p:grpSp>
      <p:pic>
        <p:nvPicPr>
          <p:cNvPr id="319" name="Google Shape;319;p6"/>
          <p:cNvPicPr preferRelativeResize="0"/>
          <p:nvPr/>
        </p:nvPicPr>
        <p:blipFill rotWithShape="1">
          <a:blip r:embed="rId8">
            <a:alphaModFix/>
          </a:blip>
          <a:srcRect/>
          <a:stretch/>
        </p:blipFill>
        <p:spPr>
          <a:xfrm>
            <a:off x="2476194" y="2456949"/>
            <a:ext cx="413292" cy="413292"/>
          </a:xfrm>
          <a:prstGeom prst="rect">
            <a:avLst/>
          </a:prstGeom>
          <a:noFill/>
          <a:ln>
            <a:noFill/>
          </a:ln>
        </p:spPr>
      </p:pic>
      <p:sp>
        <p:nvSpPr>
          <p:cNvPr id="320" name="Google Shape;320;p6"/>
          <p:cNvSpPr txBox="1"/>
          <p:nvPr/>
        </p:nvSpPr>
        <p:spPr>
          <a:xfrm>
            <a:off x="2503215" y="2608468"/>
            <a:ext cx="370485"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Security</a:t>
            </a:r>
            <a:endParaRPr sz="1200"/>
          </a:p>
        </p:txBody>
      </p:sp>
      <p:grpSp>
        <p:nvGrpSpPr>
          <p:cNvPr id="321" name="Google Shape;321;p6"/>
          <p:cNvGrpSpPr/>
          <p:nvPr/>
        </p:nvGrpSpPr>
        <p:grpSpPr>
          <a:xfrm>
            <a:off x="2881201" y="2758115"/>
            <a:ext cx="396817" cy="396817"/>
            <a:chOff x="7193603" y="4091506"/>
            <a:chExt cx="635354" cy="635354"/>
          </a:xfrm>
        </p:grpSpPr>
        <p:pic>
          <p:nvPicPr>
            <p:cNvPr id="322" name="Google Shape;322;p6"/>
            <p:cNvPicPr preferRelativeResize="0"/>
            <p:nvPr/>
          </p:nvPicPr>
          <p:blipFill rotWithShape="1">
            <a:blip r:embed="rId9">
              <a:alphaModFix/>
            </a:blip>
            <a:srcRect/>
            <a:stretch/>
          </p:blipFill>
          <p:spPr>
            <a:xfrm>
              <a:off x="7193603" y="4091506"/>
              <a:ext cx="635354" cy="635354"/>
            </a:xfrm>
            <a:prstGeom prst="rect">
              <a:avLst/>
            </a:prstGeom>
            <a:noFill/>
            <a:ln>
              <a:noFill/>
            </a:ln>
          </p:spPr>
        </p:pic>
        <p:sp>
          <p:nvSpPr>
            <p:cNvPr id="323" name="Google Shape;323;p6"/>
            <p:cNvSpPr txBox="1"/>
            <p:nvPr/>
          </p:nvSpPr>
          <p:spPr>
            <a:xfrm>
              <a:off x="7248000" y="4326012"/>
              <a:ext cx="526562" cy="184748"/>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Access</a:t>
              </a:r>
              <a:endParaRPr sz="1200"/>
            </a:p>
          </p:txBody>
        </p:sp>
      </p:grpSp>
      <p:pic>
        <p:nvPicPr>
          <p:cNvPr id="324" name="Google Shape;324;p6"/>
          <p:cNvPicPr preferRelativeResize="0"/>
          <p:nvPr/>
        </p:nvPicPr>
        <p:blipFill rotWithShape="1">
          <a:blip r:embed="rId10">
            <a:alphaModFix/>
          </a:blip>
          <a:srcRect/>
          <a:stretch/>
        </p:blipFill>
        <p:spPr>
          <a:xfrm>
            <a:off x="3092611" y="2223498"/>
            <a:ext cx="570966" cy="570966"/>
          </a:xfrm>
          <a:prstGeom prst="rect">
            <a:avLst/>
          </a:prstGeom>
          <a:noFill/>
          <a:ln>
            <a:noFill/>
          </a:ln>
        </p:spPr>
      </p:pic>
      <p:sp>
        <p:nvSpPr>
          <p:cNvPr id="325" name="Google Shape;325;p6"/>
          <p:cNvSpPr txBox="1"/>
          <p:nvPr/>
        </p:nvSpPr>
        <p:spPr>
          <a:xfrm>
            <a:off x="3132669" y="2455228"/>
            <a:ext cx="490849"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Transformation</a:t>
            </a:r>
            <a:endParaRPr sz="1200"/>
          </a:p>
        </p:txBody>
      </p:sp>
      <p:grpSp>
        <p:nvGrpSpPr>
          <p:cNvPr id="326" name="Google Shape;326;p6"/>
          <p:cNvGrpSpPr/>
          <p:nvPr/>
        </p:nvGrpSpPr>
        <p:grpSpPr>
          <a:xfrm>
            <a:off x="2014997" y="2071167"/>
            <a:ext cx="403224" cy="403224"/>
            <a:chOff x="5734994" y="2948982"/>
            <a:chExt cx="645612" cy="645612"/>
          </a:xfrm>
        </p:grpSpPr>
        <p:pic>
          <p:nvPicPr>
            <p:cNvPr id="327" name="Google Shape;327;p6"/>
            <p:cNvPicPr preferRelativeResize="0"/>
            <p:nvPr/>
          </p:nvPicPr>
          <p:blipFill rotWithShape="1">
            <a:blip r:embed="rId7">
              <a:alphaModFix/>
            </a:blip>
            <a:srcRect/>
            <a:stretch/>
          </p:blipFill>
          <p:spPr>
            <a:xfrm>
              <a:off x="5734994" y="2948982"/>
              <a:ext cx="645612" cy="645612"/>
            </a:xfrm>
            <a:prstGeom prst="rect">
              <a:avLst/>
            </a:prstGeom>
            <a:noFill/>
            <a:ln>
              <a:noFill/>
            </a:ln>
          </p:spPr>
        </p:pic>
        <p:sp>
          <p:nvSpPr>
            <p:cNvPr id="328" name="Google Shape;328;p6"/>
            <p:cNvSpPr txBox="1"/>
            <p:nvPr/>
          </p:nvSpPr>
          <p:spPr>
            <a:xfrm>
              <a:off x="5764876" y="3179454"/>
              <a:ext cx="585848"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Copy Mgt</a:t>
              </a:r>
              <a:endParaRPr sz="1200"/>
            </a:p>
          </p:txBody>
        </p:sp>
      </p:grpSp>
      <p:grpSp>
        <p:nvGrpSpPr>
          <p:cNvPr id="329" name="Google Shape;329;p6"/>
          <p:cNvGrpSpPr/>
          <p:nvPr/>
        </p:nvGrpSpPr>
        <p:grpSpPr>
          <a:xfrm>
            <a:off x="1699449" y="2405842"/>
            <a:ext cx="448030" cy="448030"/>
            <a:chOff x="5132128" y="3552329"/>
            <a:chExt cx="816409" cy="816409"/>
          </a:xfrm>
        </p:grpSpPr>
        <p:pic>
          <p:nvPicPr>
            <p:cNvPr id="330" name="Google Shape;330;p6"/>
            <p:cNvPicPr preferRelativeResize="0"/>
            <p:nvPr/>
          </p:nvPicPr>
          <p:blipFill rotWithShape="1">
            <a:blip r:embed="rId11">
              <a:alphaModFix/>
            </a:blip>
            <a:srcRect/>
            <a:stretch/>
          </p:blipFill>
          <p:spPr>
            <a:xfrm>
              <a:off x="5132128" y="3552329"/>
              <a:ext cx="816409" cy="816409"/>
            </a:xfrm>
            <a:prstGeom prst="rect">
              <a:avLst/>
            </a:prstGeom>
            <a:noFill/>
            <a:ln>
              <a:noFill/>
            </a:ln>
          </p:spPr>
        </p:pic>
        <p:sp>
          <p:nvSpPr>
            <p:cNvPr id="331" name="Google Shape;331;p6"/>
            <p:cNvSpPr txBox="1"/>
            <p:nvPr/>
          </p:nvSpPr>
          <p:spPr>
            <a:xfrm>
              <a:off x="5286401" y="3867143"/>
              <a:ext cx="494425" cy="2102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Tiering</a:t>
              </a:r>
              <a:endParaRPr sz="1200"/>
            </a:p>
          </p:txBody>
        </p:sp>
      </p:grpSp>
      <p:pic>
        <p:nvPicPr>
          <p:cNvPr id="332" name="Google Shape;332;p6"/>
          <p:cNvPicPr preferRelativeResize="0"/>
          <p:nvPr/>
        </p:nvPicPr>
        <p:blipFill rotWithShape="1">
          <a:blip r:embed="rId12">
            <a:alphaModFix/>
          </a:blip>
          <a:srcRect/>
          <a:stretch/>
        </p:blipFill>
        <p:spPr>
          <a:xfrm>
            <a:off x="3481711" y="2721371"/>
            <a:ext cx="518294" cy="518294"/>
          </a:xfrm>
          <a:prstGeom prst="rect">
            <a:avLst/>
          </a:prstGeom>
          <a:noFill/>
          <a:ln>
            <a:noFill/>
          </a:ln>
        </p:spPr>
      </p:pic>
      <p:sp>
        <p:nvSpPr>
          <p:cNvPr id="333" name="Google Shape;333;p6"/>
          <p:cNvSpPr txBox="1"/>
          <p:nvPr/>
        </p:nvSpPr>
        <p:spPr>
          <a:xfrm>
            <a:off x="3514518" y="2925601"/>
            <a:ext cx="453038" cy="11538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Retention</a:t>
            </a:r>
            <a:endParaRPr sz="1200"/>
          </a:p>
        </p:txBody>
      </p:sp>
      <p:grpSp>
        <p:nvGrpSpPr>
          <p:cNvPr id="334" name="Google Shape;334;p6"/>
          <p:cNvGrpSpPr/>
          <p:nvPr/>
        </p:nvGrpSpPr>
        <p:grpSpPr>
          <a:xfrm>
            <a:off x="1176267" y="2247484"/>
            <a:ext cx="504269" cy="504269"/>
            <a:chOff x="4337254" y="3075137"/>
            <a:chExt cx="807398" cy="807398"/>
          </a:xfrm>
        </p:grpSpPr>
        <p:pic>
          <p:nvPicPr>
            <p:cNvPr id="335" name="Google Shape;335;p6"/>
            <p:cNvPicPr preferRelativeResize="0"/>
            <p:nvPr/>
          </p:nvPicPr>
          <p:blipFill rotWithShape="1">
            <a:blip r:embed="rId13">
              <a:alphaModFix/>
            </a:blip>
            <a:srcRect/>
            <a:stretch/>
          </p:blipFill>
          <p:spPr>
            <a:xfrm>
              <a:off x="4337254" y="3075137"/>
              <a:ext cx="807398" cy="807398"/>
            </a:xfrm>
            <a:prstGeom prst="rect">
              <a:avLst/>
            </a:prstGeom>
            <a:noFill/>
            <a:ln>
              <a:noFill/>
            </a:ln>
          </p:spPr>
        </p:pic>
        <p:sp>
          <p:nvSpPr>
            <p:cNvPr id="336" name="Google Shape;336;p6"/>
            <p:cNvSpPr txBox="1"/>
            <p:nvPr/>
          </p:nvSpPr>
          <p:spPr>
            <a:xfrm>
              <a:off x="4357383" y="3386503"/>
              <a:ext cx="767143"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Replication</a:t>
              </a:r>
              <a:endParaRPr sz="1200"/>
            </a:p>
          </p:txBody>
        </p:sp>
      </p:grpSp>
      <p:grpSp>
        <p:nvGrpSpPr>
          <p:cNvPr id="337" name="Google Shape;337;p6"/>
          <p:cNvGrpSpPr/>
          <p:nvPr/>
        </p:nvGrpSpPr>
        <p:grpSpPr>
          <a:xfrm>
            <a:off x="3756906" y="2302556"/>
            <a:ext cx="258953" cy="258953"/>
            <a:chOff x="5104337" y="2987606"/>
            <a:chExt cx="471224" cy="471224"/>
          </a:xfrm>
        </p:grpSpPr>
        <p:pic>
          <p:nvPicPr>
            <p:cNvPr id="338" name="Google Shape;338;p6"/>
            <p:cNvPicPr preferRelativeResize="0"/>
            <p:nvPr/>
          </p:nvPicPr>
          <p:blipFill rotWithShape="1">
            <a:blip r:embed="rId14">
              <a:alphaModFix/>
            </a:blip>
            <a:srcRect/>
            <a:stretch/>
          </p:blipFill>
          <p:spPr>
            <a:xfrm>
              <a:off x="5104337" y="2987606"/>
              <a:ext cx="471224" cy="471224"/>
            </a:xfrm>
            <a:prstGeom prst="rect">
              <a:avLst/>
            </a:prstGeom>
            <a:noFill/>
            <a:ln>
              <a:noFill/>
            </a:ln>
          </p:spPr>
        </p:pic>
        <p:sp>
          <p:nvSpPr>
            <p:cNvPr id="339" name="Google Shape;339;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340" name="Google Shape;340;p6"/>
          <p:cNvGrpSpPr/>
          <p:nvPr/>
        </p:nvGrpSpPr>
        <p:grpSpPr>
          <a:xfrm>
            <a:off x="1568593" y="2030070"/>
            <a:ext cx="258953" cy="258953"/>
            <a:chOff x="5104337" y="2987606"/>
            <a:chExt cx="471224" cy="471224"/>
          </a:xfrm>
        </p:grpSpPr>
        <p:pic>
          <p:nvPicPr>
            <p:cNvPr id="341" name="Google Shape;341;p6"/>
            <p:cNvPicPr preferRelativeResize="0"/>
            <p:nvPr/>
          </p:nvPicPr>
          <p:blipFill rotWithShape="1">
            <a:blip r:embed="rId14">
              <a:alphaModFix/>
            </a:blip>
            <a:srcRect/>
            <a:stretch/>
          </p:blipFill>
          <p:spPr>
            <a:xfrm>
              <a:off x="5104337" y="2987606"/>
              <a:ext cx="471224" cy="471224"/>
            </a:xfrm>
            <a:prstGeom prst="rect">
              <a:avLst/>
            </a:prstGeom>
            <a:noFill/>
            <a:ln>
              <a:noFill/>
            </a:ln>
          </p:spPr>
        </p:pic>
        <p:sp>
          <p:nvSpPr>
            <p:cNvPr id="342" name="Google Shape;342;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343" name="Google Shape;343;p6"/>
          <p:cNvGrpSpPr/>
          <p:nvPr/>
        </p:nvGrpSpPr>
        <p:grpSpPr>
          <a:xfrm>
            <a:off x="2721744" y="2359327"/>
            <a:ext cx="490849" cy="258953"/>
            <a:chOff x="9969901" y="3363861"/>
            <a:chExt cx="785911" cy="414616"/>
          </a:xfrm>
        </p:grpSpPr>
        <p:grpSp>
          <p:nvGrpSpPr>
            <p:cNvPr id="344" name="Google Shape;344;p6"/>
            <p:cNvGrpSpPr/>
            <p:nvPr/>
          </p:nvGrpSpPr>
          <p:grpSpPr>
            <a:xfrm>
              <a:off x="10155548" y="3363861"/>
              <a:ext cx="414616" cy="414616"/>
              <a:chOff x="5104337" y="2987606"/>
              <a:chExt cx="471224" cy="471224"/>
            </a:xfrm>
          </p:grpSpPr>
          <p:pic>
            <p:nvPicPr>
              <p:cNvPr id="345" name="Google Shape;345;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46" name="Google Shape;346;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47" name="Google Shape;347;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48" name="Google Shape;348;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49" name="Google Shape;349;p6"/>
          <p:cNvGrpSpPr/>
          <p:nvPr/>
        </p:nvGrpSpPr>
        <p:grpSpPr>
          <a:xfrm>
            <a:off x="882829" y="2575080"/>
            <a:ext cx="490849" cy="258953"/>
            <a:chOff x="9969901" y="3363861"/>
            <a:chExt cx="785911" cy="414616"/>
          </a:xfrm>
        </p:grpSpPr>
        <p:grpSp>
          <p:nvGrpSpPr>
            <p:cNvPr id="350" name="Google Shape;350;p6"/>
            <p:cNvGrpSpPr/>
            <p:nvPr/>
          </p:nvGrpSpPr>
          <p:grpSpPr>
            <a:xfrm>
              <a:off x="10155548" y="3363861"/>
              <a:ext cx="414616" cy="414616"/>
              <a:chOff x="5104337" y="2987606"/>
              <a:chExt cx="471224" cy="471224"/>
            </a:xfrm>
          </p:grpSpPr>
          <p:pic>
            <p:nvPicPr>
              <p:cNvPr id="351" name="Google Shape;351;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52" name="Google Shape;352;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53" name="Google Shape;353;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54" name="Google Shape;354;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55" name="Google Shape;355;p6"/>
          <p:cNvGrpSpPr/>
          <p:nvPr/>
        </p:nvGrpSpPr>
        <p:grpSpPr>
          <a:xfrm>
            <a:off x="1381382" y="2676234"/>
            <a:ext cx="490849" cy="258953"/>
            <a:chOff x="9969901" y="3363861"/>
            <a:chExt cx="785911" cy="414616"/>
          </a:xfrm>
        </p:grpSpPr>
        <p:grpSp>
          <p:nvGrpSpPr>
            <p:cNvPr id="356" name="Google Shape;356;p6"/>
            <p:cNvGrpSpPr/>
            <p:nvPr/>
          </p:nvGrpSpPr>
          <p:grpSpPr>
            <a:xfrm>
              <a:off x="10155548" y="3363861"/>
              <a:ext cx="414616" cy="414616"/>
              <a:chOff x="5104337" y="2987606"/>
              <a:chExt cx="471224" cy="471224"/>
            </a:xfrm>
          </p:grpSpPr>
          <p:pic>
            <p:nvPicPr>
              <p:cNvPr id="357" name="Google Shape;357;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58" name="Google Shape;358;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59" name="Google Shape;359;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60" name="Google Shape;360;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61" name="Google Shape;361;p6"/>
          <p:cNvGrpSpPr/>
          <p:nvPr/>
        </p:nvGrpSpPr>
        <p:grpSpPr>
          <a:xfrm>
            <a:off x="1947448" y="2688567"/>
            <a:ext cx="490849" cy="258953"/>
            <a:chOff x="9969901" y="3363861"/>
            <a:chExt cx="785911" cy="414616"/>
          </a:xfrm>
        </p:grpSpPr>
        <p:grpSp>
          <p:nvGrpSpPr>
            <p:cNvPr id="362" name="Google Shape;362;p6"/>
            <p:cNvGrpSpPr/>
            <p:nvPr/>
          </p:nvGrpSpPr>
          <p:grpSpPr>
            <a:xfrm>
              <a:off x="10155548" y="3363861"/>
              <a:ext cx="414616" cy="414616"/>
              <a:chOff x="5104337" y="2987606"/>
              <a:chExt cx="471224" cy="471224"/>
            </a:xfrm>
          </p:grpSpPr>
          <p:pic>
            <p:nvPicPr>
              <p:cNvPr id="363" name="Google Shape;363;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64" name="Google Shape;364;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65" name="Google Shape;365;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66" name="Google Shape;366;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67" name="Google Shape;367;p6"/>
          <p:cNvGrpSpPr/>
          <p:nvPr/>
        </p:nvGrpSpPr>
        <p:grpSpPr>
          <a:xfrm>
            <a:off x="1644714" y="2164300"/>
            <a:ext cx="490849" cy="258953"/>
            <a:chOff x="9969901" y="3363861"/>
            <a:chExt cx="785911" cy="414616"/>
          </a:xfrm>
        </p:grpSpPr>
        <p:grpSp>
          <p:nvGrpSpPr>
            <p:cNvPr id="368" name="Google Shape;368;p6"/>
            <p:cNvGrpSpPr/>
            <p:nvPr/>
          </p:nvGrpSpPr>
          <p:grpSpPr>
            <a:xfrm>
              <a:off x="10155548" y="3363861"/>
              <a:ext cx="414616" cy="414616"/>
              <a:chOff x="5104337" y="2987606"/>
              <a:chExt cx="471224" cy="471224"/>
            </a:xfrm>
          </p:grpSpPr>
          <p:pic>
            <p:nvPicPr>
              <p:cNvPr id="369" name="Google Shape;369;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70" name="Google Shape;370;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71" name="Google Shape;371;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72" name="Google Shape;372;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73" name="Google Shape;373;p6"/>
          <p:cNvGrpSpPr/>
          <p:nvPr/>
        </p:nvGrpSpPr>
        <p:grpSpPr>
          <a:xfrm>
            <a:off x="3145208" y="2788880"/>
            <a:ext cx="490849" cy="258953"/>
            <a:chOff x="9969901" y="3363861"/>
            <a:chExt cx="785911" cy="414616"/>
          </a:xfrm>
        </p:grpSpPr>
        <p:grpSp>
          <p:nvGrpSpPr>
            <p:cNvPr id="374" name="Google Shape;374;p6"/>
            <p:cNvGrpSpPr/>
            <p:nvPr/>
          </p:nvGrpSpPr>
          <p:grpSpPr>
            <a:xfrm>
              <a:off x="10155548" y="3363861"/>
              <a:ext cx="414616" cy="414616"/>
              <a:chOff x="5104337" y="2987606"/>
              <a:chExt cx="471224" cy="471224"/>
            </a:xfrm>
          </p:grpSpPr>
          <p:pic>
            <p:nvPicPr>
              <p:cNvPr id="375" name="Google Shape;375;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76" name="Google Shape;376;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77" name="Google Shape;377;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78" name="Google Shape;378;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79" name="Google Shape;379;p6"/>
          <p:cNvGrpSpPr/>
          <p:nvPr/>
        </p:nvGrpSpPr>
        <p:grpSpPr>
          <a:xfrm>
            <a:off x="3453349" y="2154331"/>
            <a:ext cx="490849" cy="258953"/>
            <a:chOff x="9969901" y="3363861"/>
            <a:chExt cx="785911" cy="414616"/>
          </a:xfrm>
        </p:grpSpPr>
        <p:grpSp>
          <p:nvGrpSpPr>
            <p:cNvPr id="380" name="Google Shape;380;p6"/>
            <p:cNvGrpSpPr/>
            <p:nvPr/>
          </p:nvGrpSpPr>
          <p:grpSpPr>
            <a:xfrm>
              <a:off x="10155548" y="3363861"/>
              <a:ext cx="414616" cy="414616"/>
              <a:chOff x="5104337" y="2987606"/>
              <a:chExt cx="471224" cy="471224"/>
            </a:xfrm>
          </p:grpSpPr>
          <p:pic>
            <p:nvPicPr>
              <p:cNvPr id="381" name="Google Shape;381;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82" name="Google Shape;382;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83" name="Google Shape;383;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84" name="Google Shape;384;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85" name="Google Shape;385;p6"/>
          <p:cNvGrpSpPr/>
          <p:nvPr/>
        </p:nvGrpSpPr>
        <p:grpSpPr>
          <a:xfrm>
            <a:off x="2210993" y="2336306"/>
            <a:ext cx="490849" cy="258953"/>
            <a:chOff x="9969901" y="3363861"/>
            <a:chExt cx="785911" cy="414616"/>
          </a:xfrm>
        </p:grpSpPr>
        <p:grpSp>
          <p:nvGrpSpPr>
            <p:cNvPr id="386" name="Google Shape;386;p6"/>
            <p:cNvGrpSpPr/>
            <p:nvPr/>
          </p:nvGrpSpPr>
          <p:grpSpPr>
            <a:xfrm>
              <a:off x="10155548" y="3363861"/>
              <a:ext cx="414616" cy="414616"/>
              <a:chOff x="5104337" y="2987606"/>
              <a:chExt cx="471224" cy="471224"/>
            </a:xfrm>
          </p:grpSpPr>
          <p:pic>
            <p:nvPicPr>
              <p:cNvPr id="387" name="Google Shape;387;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88" name="Google Shape;388;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89" name="Google Shape;389;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90" name="Google Shape;390;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391" name="Google Shape;391;p6"/>
          <p:cNvGrpSpPr/>
          <p:nvPr/>
        </p:nvGrpSpPr>
        <p:grpSpPr>
          <a:xfrm>
            <a:off x="2644150" y="3031669"/>
            <a:ext cx="258953" cy="258953"/>
            <a:chOff x="5104337" y="2987606"/>
            <a:chExt cx="471224" cy="471224"/>
          </a:xfrm>
        </p:grpSpPr>
        <p:pic>
          <p:nvPicPr>
            <p:cNvPr id="392" name="Google Shape;392;p6"/>
            <p:cNvPicPr preferRelativeResize="0"/>
            <p:nvPr/>
          </p:nvPicPr>
          <p:blipFill rotWithShape="1">
            <a:blip r:embed="rId14">
              <a:alphaModFix/>
            </a:blip>
            <a:srcRect/>
            <a:stretch/>
          </p:blipFill>
          <p:spPr>
            <a:xfrm>
              <a:off x="5104337" y="2987606"/>
              <a:ext cx="471224" cy="471224"/>
            </a:xfrm>
            <a:prstGeom prst="rect">
              <a:avLst/>
            </a:prstGeom>
            <a:noFill/>
            <a:ln>
              <a:noFill/>
            </a:ln>
          </p:spPr>
        </p:pic>
        <p:sp>
          <p:nvSpPr>
            <p:cNvPr id="393" name="Google Shape;393;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rgbClr val="000000"/>
                  </a:solidFill>
                  <a:latin typeface="Avenir"/>
                  <a:ea typeface="Avenir"/>
                  <a:cs typeface="Avenir"/>
                  <a:sym typeface="Avenir"/>
                </a:rPr>
                <a:t>…</a:t>
              </a:r>
              <a:endParaRPr sz="1200"/>
            </a:p>
          </p:txBody>
        </p:sp>
      </p:grpSp>
      <p:grpSp>
        <p:nvGrpSpPr>
          <p:cNvPr id="394" name="Google Shape;394;p6"/>
          <p:cNvGrpSpPr/>
          <p:nvPr/>
        </p:nvGrpSpPr>
        <p:grpSpPr>
          <a:xfrm>
            <a:off x="2310363" y="2815372"/>
            <a:ext cx="490849" cy="258953"/>
            <a:chOff x="9969901" y="3363861"/>
            <a:chExt cx="785911" cy="414616"/>
          </a:xfrm>
        </p:grpSpPr>
        <p:grpSp>
          <p:nvGrpSpPr>
            <p:cNvPr id="395" name="Google Shape;395;p6"/>
            <p:cNvGrpSpPr/>
            <p:nvPr/>
          </p:nvGrpSpPr>
          <p:grpSpPr>
            <a:xfrm>
              <a:off x="10155548" y="3363861"/>
              <a:ext cx="414616" cy="414616"/>
              <a:chOff x="5104337" y="2987606"/>
              <a:chExt cx="471224" cy="471224"/>
            </a:xfrm>
          </p:grpSpPr>
          <p:pic>
            <p:nvPicPr>
              <p:cNvPr id="396" name="Google Shape;396;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397" name="Google Shape;397;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398" name="Google Shape;398;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399" name="Google Shape;399;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grpSp>
        <p:nvGrpSpPr>
          <p:cNvPr id="400" name="Google Shape;400;p6"/>
          <p:cNvGrpSpPr/>
          <p:nvPr/>
        </p:nvGrpSpPr>
        <p:grpSpPr>
          <a:xfrm>
            <a:off x="2743381" y="3117441"/>
            <a:ext cx="490849" cy="258953"/>
            <a:chOff x="9969901" y="3363861"/>
            <a:chExt cx="785911" cy="414616"/>
          </a:xfrm>
        </p:grpSpPr>
        <p:grpSp>
          <p:nvGrpSpPr>
            <p:cNvPr id="401" name="Google Shape;401;p6"/>
            <p:cNvGrpSpPr/>
            <p:nvPr/>
          </p:nvGrpSpPr>
          <p:grpSpPr>
            <a:xfrm>
              <a:off x="10155548" y="3363861"/>
              <a:ext cx="414616" cy="414616"/>
              <a:chOff x="5104337" y="2987606"/>
              <a:chExt cx="471224" cy="471224"/>
            </a:xfrm>
          </p:grpSpPr>
          <p:pic>
            <p:nvPicPr>
              <p:cNvPr id="402" name="Google Shape;402;p6"/>
              <p:cNvPicPr preferRelativeResize="0"/>
              <p:nvPr/>
            </p:nvPicPr>
            <p:blipFill rotWithShape="1">
              <a:blip r:embed="rId15">
                <a:alphaModFix/>
              </a:blip>
              <a:srcRect/>
              <a:stretch/>
            </p:blipFill>
            <p:spPr>
              <a:xfrm>
                <a:off x="5104337" y="2987606"/>
                <a:ext cx="471224" cy="471224"/>
              </a:xfrm>
              <a:prstGeom prst="rect">
                <a:avLst/>
              </a:prstGeom>
              <a:noFill/>
              <a:ln>
                <a:noFill/>
              </a:ln>
            </p:spPr>
          </p:pic>
          <p:sp>
            <p:nvSpPr>
              <p:cNvPr id="403" name="Google Shape;403;p6"/>
              <p:cNvSpPr txBox="1"/>
              <p:nvPr/>
            </p:nvSpPr>
            <p:spPr>
              <a:xfrm>
                <a:off x="5126148" y="3110714"/>
                <a:ext cx="427603" cy="20997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endParaRPr sz="300">
                  <a:solidFill>
                    <a:srgbClr val="000000"/>
                  </a:solidFill>
                  <a:latin typeface="Avenir"/>
                  <a:ea typeface="Avenir"/>
                  <a:cs typeface="Avenir"/>
                  <a:sym typeface="Avenir"/>
                </a:endParaRPr>
              </a:p>
            </p:txBody>
          </p:sp>
        </p:grpSp>
        <p:sp>
          <p:nvSpPr>
            <p:cNvPr id="404" name="Google Shape;404;p6"/>
            <p:cNvSpPr/>
            <p:nvPr/>
          </p:nvSpPr>
          <p:spPr>
            <a:xfrm>
              <a:off x="10234688" y="3443001"/>
              <a:ext cx="256336" cy="256336"/>
            </a:xfrm>
            <a:prstGeom prst="ellipse">
              <a:avLst/>
            </a:prstGeom>
            <a:solidFill>
              <a:schemeClr val="dk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sp>
          <p:nvSpPr>
            <p:cNvPr id="405" name="Google Shape;405;p6"/>
            <p:cNvSpPr txBox="1"/>
            <p:nvPr/>
          </p:nvSpPr>
          <p:spPr>
            <a:xfrm>
              <a:off x="9969901" y="3478836"/>
              <a:ext cx="785911" cy="18474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300">
                  <a:solidFill>
                    <a:schemeClr val="lt1"/>
                  </a:solidFill>
                  <a:latin typeface="Arial"/>
                  <a:ea typeface="Arial"/>
                  <a:cs typeface="Arial"/>
                  <a:sym typeface="Arial"/>
                </a:rPr>
                <a:t>soda</a:t>
              </a:r>
              <a:endParaRPr sz="1200"/>
            </a:p>
          </p:txBody>
        </p:sp>
      </p:grpSp>
      <p:sp>
        <p:nvSpPr>
          <p:cNvPr id="406" name="Google Shape;406;p6"/>
          <p:cNvSpPr txBox="1">
            <a:spLocks noGrp="1"/>
          </p:cNvSpPr>
          <p:nvPr>
            <p:ph type="body" idx="1"/>
          </p:nvPr>
        </p:nvSpPr>
        <p:spPr>
          <a:xfrm>
            <a:off x="5052060" y="1517725"/>
            <a:ext cx="3611880" cy="302227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buSzPts val="1200"/>
              <a:buNone/>
            </a:pPr>
            <a:r>
              <a:rPr lang="en-US" sz="900"/>
              <a:t>SODA is a single data framework connecting disparate solutions into seamless end to end solutions. This framework is open source, allowing any developer, vendor, or end user to build and extend upon it. </a:t>
            </a:r>
            <a:endParaRPr/>
          </a:p>
          <a:p>
            <a:pPr marL="0" indent="0">
              <a:buSzPts val="1200"/>
              <a:buNone/>
            </a:pPr>
            <a:endParaRPr sz="900"/>
          </a:p>
          <a:p>
            <a:pPr marL="0" indent="0">
              <a:buSzPts val="1200"/>
              <a:buNone/>
            </a:pPr>
            <a:r>
              <a:rPr lang="en-US" sz="900"/>
              <a:t>The value propositions of this framework are:</a:t>
            </a:r>
            <a:endParaRPr/>
          </a:p>
          <a:p>
            <a:pPr marL="171450" indent="-171450">
              <a:lnSpc>
                <a:spcPct val="130000"/>
              </a:lnSpc>
              <a:buSzPts val="1200"/>
            </a:pPr>
            <a:r>
              <a:rPr lang="en-US" sz="900"/>
              <a:t>data mobility </a:t>
            </a:r>
            <a:endParaRPr/>
          </a:p>
          <a:p>
            <a:pPr marL="171450" indent="-171450">
              <a:lnSpc>
                <a:spcPct val="130000"/>
              </a:lnSpc>
              <a:buSzPts val="1200"/>
            </a:pPr>
            <a:r>
              <a:rPr lang="en-US" sz="900"/>
              <a:t>standardized interfaces</a:t>
            </a:r>
            <a:endParaRPr/>
          </a:p>
          <a:p>
            <a:pPr marL="171450" indent="-171450">
              <a:lnSpc>
                <a:spcPct val="130000"/>
              </a:lnSpc>
              <a:buSzPts val="1200"/>
            </a:pPr>
            <a:r>
              <a:rPr lang="en-US" sz="900"/>
              <a:t>interoperable solutions</a:t>
            </a:r>
            <a:endParaRPr/>
          </a:p>
          <a:p>
            <a:pPr marL="171450" indent="-171450">
              <a:lnSpc>
                <a:spcPct val="130000"/>
              </a:lnSpc>
              <a:buSzPts val="1200"/>
            </a:pPr>
            <a:r>
              <a:rPr lang="en-US" sz="900"/>
              <a:t>optimized transfers</a:t>
            </a:r>
            <a:endParaRPr/>
          </a:p>
          <a:p>
            <a:pPr marL="171450" indent="-171450">
              <a:lnSpc>
                <a:spcPct val="130000"/>
              </a:lnSpc>
              <a:buSzPts val="1200"/>
            </a:pPr>
            <a:r>
              <a:rPr lang="en-US" sz="900"/>
              <a:t>autonomous operations</a:t>
            </a:r>
            <a:endParaRPr/>
          </a:p>
          <a:p>
            <a:pPr marL="171450" indent="-171450">
              <a:lnSpc>
                <a:spcPct val="130000"/>
              </a:lnSpc>
              <a:buSzPts val="1200"/>
            </a:pPr>
            <a:r>
              <a:rPr lang="en-US" sz="900"/>
              <a:t>high scalability</a:t>
            </a:r>
            <a:endParaRPr/>
          </a:p>
          <a:p>
            <a:pPr marL="171450" indent="-114300">
              <a:buSzPts val="1200"/>
              <a:buNone/>
            </a:pPr>
            <a:endParaRPr sz="900"/>
          </a:p>
        </p:txBody>
      </p:sp>
      <p:sp>
        <p:nvSpPr>
          <p:cNvPr id="407" name="Google Shape;407;p6"/>
          <p:cNvSpPr txBox="1"/>
          <p:nvPr/>
        </p:nvSpPr>
        <p:spPr>
          <a:xfrm>
            <a:off x="706795" y="1604008"/>
            <a:ext cx="512761"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IOT</a:t>
            </a:r>
            <a:endParaRPr sz="1200"/>
          </a:p>
        </p:txBody>
      </p:sp>
      <p:sp>
        <p:nvSpPr>
          <p:cNvPr id="408" name="Google Shape;408;p6"/>
          <p:cNvSpPr txBox="1"/>
          <p:nvPr/>
        </p:nvSpPr>
        <p:spPr>
          <a:xfrm>
            <a:off x="2732496" y="1604008"/>
            <a:ext cx="392701"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EDGE</a:t>
            </a:r>
            <a:endParaRPr sz="1200"/>
          </a:p>
        </p:txBody>
      </p:sp>
      <p:pic>
        <p:nvPicPr>
          <p:cNvPr id="409" name="Google Shape;409;p6"/>
          <p:cNvPicPr preferRelativeResize="0"/>
          <p:nvPr/>
        </p:nvPicPr>
        <p:blipFill rotWithShape="1">
          <a:blip r:embed="rId16">
            <a:alphaModFix/>
          </a:blip>
          <a:srcRect/>
          <a:stretch/>
        </p:blipFill>
        <p:spPr>
          <a:xfrm>
            <a:off x="1342965" y="1253729"/>
            <a:ext cx="264886" cy="264886"/>
          </a:xfrm>
          <a:prstGeom prst="rect">
            <a:avLst/>
          </a:prstGeom>
          <a:noFill/>
          <a:ln>
            <a:noFill/>
          </a:ln>
        </p:spPr>
      </p:pic>
      <p:pic>
        <p:nvPicPr>
          <p:cNvPr id="410" name="Google Shape;410;p6"/>
          <p:cNvPicPr preferRelativeResize="0"/>
          <p:nvPr/>
        </p:nvPicPr>
        <p:blipFill rotWithShape="1">
          <a:blip r:embed="rId17">
            <a:alphaModFix/>
          </a:blip>
          <a:srcRect/>
          <a:stretch/>
        </p:blipFill>
        <p:spPr>
          <a:xfrm>
            <a:off x="2303903" y="1253729"/>
            <a:ext cx="273078" cy="264886"/>
          </a:xfrm>
          <a:prstGeom prst="rect">
            <a:avLst/>
          </a:prstGeom>
          <a:noFill/>
          <a:ln>
            <a:noFill/>
          </a:ln>
        </p:spPr>
      </p:pic>
      <p:pic>
        <p:nvPicPr>
          <p:cNvPr id="411" name="Google Shape;411;p6"/>
          <p:cNvPicPr preferRelativeResize="0"/>
          <p:nvPr/>
        </p:nvPicPr>
        <p:blipFill rotWithShape="1">
          <a:blip r:embed="rId18">
            <a:alphaModFix/>
          </a:blip>
          <a:srcRect/>
          <a:stretch/>
        </p:blipFill>
        <p:spPr>
          <a:xfrm>
            <a:off x="2792564" y="1253729"/>
            <a:ext cx="264886" cy="264886"/>
          </a:xfrm>
          <a:prstGeom prst="rect">
            <a:avLst/>
          </a:prstGeom>
          <a:noFill/>
          <a:ln>
            <a:noFill/>
          </a:ln>
        </p:spPr>
      </p:pic>
      <p:pic>
        <p:nvPicPr>
          <p:cNvPr id="412" name="Google Shape;412;p6"/>
          <p:cNvPicPr preferRelativeResize="0"/>
          <p:nvPr/>
        </p:nvPicPr>
        <p:blipFill rotWithShape="1">
          <a:blip r:embed="rId19">
            <a:alphaModFix/>
          </a:blip>
          <a:srcRect/>
          <a:stretch/>
        </p:blipFill>
        <p:spPr>
          <a:xfrm>
            <a:off x="803124" y="1253729"/>
            <a:ext cx="324257" cy="264886"/>
          </a:xfrm>
          <a:prstGeom prst="rect">
            <a:avLst/>
          </a:prstGeom>
          <a:noFill/>
          <a:ln>
            <a:noFill/>
          </a:ln>
        </p:spPr>
      </p:pic>
      <p:sp>
        <p:nvSpPr>
          <p:cNvPr id="413" name="Google Shape;413;p6"/>
          <p:cNvSpPr txBox="1"/>
          <p:nvPr/>
        </p:nvSpPr>
        <p:spPr>
          <a:xfrm>
            <a:off x="1235750" y="1604008"/>
            <a:ext cx="489809"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AI/ML</a:t>
            </a:r>
            <a:endParaRPr sz="1200"/>
          </a:p>
        </p:txBody>
      </p:sp>
      <p:sp>
        <p:nvSpPr>
          <p:cNvPr id="414" name="Google Shape;414;p6"/>
          <p:cNvSpPr txBox="1"/>
          <p:nvPr/>
        </p:nvSpPr>
        <p:spPr>
          <a:xfrm>
            <a:off x="2086670" y="1604008"/>
            <a:ext cx="708293"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CLOUD NATIVE</a:t>
            </a:r>
            <a:endParaRPr sz="1200"/>
          </a:p>
        </p:txBody>
      </p:sp>
      <p:sp>
        <p:nvSpPr>
          <p:cNvPr id="415" name="Google Shape;415;p6"/>
          <p:cNvSpPr txBox="1"/>
          <p:nvPr/>
        </p:nvSpPr>
        <p:spPr>
          <a:xfrm>
            <a:off x="3051747" y="1604008"/>
            <a:ext cx="746545"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CLOUD</a:t>
            </a:r>
            <a:endParaRPr sz="1200"/>
          </a:p>
        </p:txBody>
      </p:sp>
      <p:pic>
        <p:nvPicPr>
          <p:cNvPr id="416" name="Google Shape;416;p6"/>
          <p:cNvPicPr preferRelativeResize="0"/>
          <p:nvPr/>
        </p:nvPicPr>
        <p:blipFill rotWithShape="1">
          <a:blip r:embed="rId20">
            <a:alphaModFix/>
          </a:blip>
          <a:srcRect/>
          <a:stretch/>
        </p:blipFill>
        <p:spPr>
          <a:xfrm>
            <a:off x="1823433" y="1253729"/>
            <a:ext cx="264886" cy="264886"/>
          </a:xfrm>
          <a:prstGeom prst="rect">
            <a:avLst/>
          </a:prstGeom>
          <a:noFill/>
          <a:ln>
            <a:noFill/>
          </a:ln>
        </p:spPr>
      </p:pic>
      <p:sp>
        <p:nvSpPr>
          <p:cNvPr id="417" name="Google Shape;417;p6"/>
          <p:cNvSpPr txBox="1"/>
          <p:nvPr/>
        </p:nvSpPr>
        <p:spPr>
          <a:xfrm>
            <a:off x="1709322" y="1604008"/>
            <a:ext cx="489809" cy="15001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525">
                <a:solidFill>
                  <a:schemeClr val="dk1"/>
                </a:solidFill>
                <a:latin typeface="Avenir"/>
                <a:ea typeface="Avenir"/>
                <a:cs typeface="Avenir"/>
                <a:sym typeface="Avenir"/>
              </a:rPr>
              <a:t>BIG DATA</a:t>
            </a:r>
            <a:endParaRPr sz="1200"/>
          </a:p>
        </p:txBody>
      </p:sp>
      <p:pic>
        <p:nvPicPr>
          <p:cNvPr id="418" name="Google Shape;418;p6"/>
          <p:cNvPicPr preferRelativeResize="0"/>
          <p:nvPr/>
        </p:nvPicPr>
        <p:blipFill rotWithShape="1">
          <a:blip r:embed="rId21">
            <a:alphaModFix/>
          </a:blip>
          <a:srcRect/>
          <a:stretch/>
        </p:blipFill>
        <p:spPr>
          <a:xfrm>
            <a:off x="3295595" y="1255021"/>
            <a:ext cx="262705" cy="262705"/>
          </a:xfrm>
          <a:prstGeom prst="rect">
            <a:avLst/>
          </a:prstGeom>
          <a:noFill/>
          <a:ln>
            <a:noFill/>
          </a:ln>
        </p:spPr>
      </p:pic>
      <p:grpSp>
        <p:nvGrpSpPr>
          <p:cNvPr id="419" name="Google Shape;419;p6"/>
          <p:cNvGrpSpPr/>
          <p:nvPr/>
        </p:nvGrpSpPr>
        <p:grpSpPr>
          <a:xfrm>
            <a:off x="2760104" y="3573713"/>
            <a:ext cx="856647" cy="399072"/>
            <a:chOff x="6982625" y="5440409"/>
            <a:chExt cx="1371600" cy="638965"/>
          </a:xfrm>
        </p:grpSpPr>
        <p:sp>
          <p:nvSpPr>
            <p:cNvPr id="420" name="Google Shape;420;p6"/>
            <p:cNvSpPr/>
            <p:nvPr/>
          </p:nvSpPr>
          <p:spPr>
            <a:xfrm>
              <a:off x="6982625" y="5440409"/>
              <a:ext cx="1371600" cy="182880"/>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CLOUD STORAGE</a:t>
              </a:r>
              <a:endParaRPr sz="1200"/>
            </a:p>
          </p:txBody>
        </p:sp>
        <p:grpSp>
          <p:nvGrpSpPr>
            <p:cNvPr id="421" name="Google Shape;421;p6"/>
            <p:cNvGrpSpPr/>
            <p:nvPr/>
          </p:nvGrpSpPr>
          <p:grpSpPr>
            <a:xfrm>
              <a:off x="7405431" y="5648169"/>
              <a:ext cx="548640" cy="431205"/>
              <a:chOff x="7467694" y="5586400"/>
              <a:chExt cx="559426" cy="439682"/>
            </a:xfrm>
          </p:grpSpPr>
          <p:grpSp>
            <p:nvGrpSpPr>
              <p:cNvPr id="422" name="Google Shape;422;p6"/>
              <p:cNvGrpSpPr/>
              <p:nvPr/>
            </p:nvGrpSpPr>
            <p:grpSpPr>
              <a:xfrm>
                <a:off x="7467694" y="5751812"/>
                <a:ext cx="274270" cy="274270"/>
                <a:chOff x="7467694" y="5751811"/>
                <a:chExt cx="274270" cy="274270"/>
              </a:xfrm>
            </p:grpSpPr>
            <p:pic>
              <p:nvPicPr>
                <p:cNvPr id="423" name="Google Shape;423;p6" descr="Related image"/>
                <p:cNvPicPr preferRelativeResize="0"/>
                <p:nvPr/>
              </p:nvPicPr>
              <p:blipFill rotWithShape="1">
                <a:blip r:embed="rId22">
                  <a:alphaModFix/>
                </a:blip>
                <a:srcRect/>
                <a:stretch/>
              </p:blipFill>
              <p:spPr>
                <a:xfrm>
                  <a:off x="7547589" y="5837187"/>
                  <a:ext cx="120940" cy="120940"/>
                </a:xfrm>
                <a:prstGeom prst="rect">
                  <a:avLst/>
                </a:prstGeom>
                <a:noFill/>
                <a:ln>
                  <a:noFill/>
                </a:ln>
              </p:spPr>
            </p:pic>
            <p:pic>
              <p:nvPicPr>
                <p:cNvPr id="424" name="Google Shape;424;p6"/>
                <p:cNvPicPr preferRelativeResize="0"/>
                <p:nvPr/>
              </p:nvPicPr>
              <p:blipFill rotWithShape="1">
                <a:blip r:embed="rId23">
                  <a:alphaModFix/>
                </a:blip>
                <a:srcRect/>
                <a:stretch/>
              </p:blipFill>
              <p:spPr>
                <a:xfrm>
                  <a:off x="7467694" y="5751811"/>
                  <a:ext cx="274270" cy="274270"/>
                </a:xfrm>
                <a:prstGeom prst="rect">
                  <a:avLst/>
                </a:prstGeom>
                <a:noFill/>
                <a:ln>
                  <a:noFill/>
                </a:ln>
              </p:spPr>
            </p:pic>
          </p:grpSp>
          <p:grpSp>
            <p:nvGrpSpPr>
              <p:cNvPr id="425" name="Google Shape;425;p6"/>
              <p:cNvGrpSpPr/>
              <p:nvPr/>
            </p:nvGrpSpPr>
            <p:grpSpPr>
              <a:xfrm>
                <a:off x="7752850" y="5751812"/>
                <a:ext cx="274270" cy="274270"/>
                <a:chOff x="7467694" y="5751811"/>
                <a:chExt cx="274270" cy="274270"/>
              </a:xfrm>
            </p:grpSpPr>
            <p:pic>
              <p:nvPicPr>
                <p:cNvPr id="426" name="Google Shape;426;p6" descr="Related image"/>
                <p:cNvPicPr preferRelativeResize="0"/>
                <p:nvPr/>
              </p:nvPicPr>
              <p:blipFill rotWithShape="1">
                <a:blip r:embed="rId22">
                  <a:alphaModFix/>
                </a:blip>
                <a:srcRect/>
                <a:stretch/>
              </p:blipFill>
              <p:spPr>
                <a:xfrm>
                  <a:off x="7547589" y="5837187"/>
                  <a:ext cx="120940" cy="120940"/>
                </a:xfrm>
                <a:prstGeom prst="rect">
                  <a:avLst/>
                </a:prstGeom>
                <a:noFill/>
                <a:ln>
                  <a:noFill/>
                </a:ln>
              </p:spPr>
            </p:pic>
            <p:pic>
              <p:nvPicPr>
                <p:cNvPr id="427" name="Google Shape;427;p6"/>
                <p:cNvPicPr preferRelativeResize="0"/>
                <p:nvPr/>
              </p:nvPicPr>
              <p:blipFill rotWithShape="1">
                <a:blip r:embed="rId23">
                  <a:alphaModFix/>
                </a:blip>
                <a:srcRect/>
                <a:stretch/>
              </p:blipFill>
              <p:spPr>
                <a:xfrm>
                  <a:off x="7467694" y="5751811"/>
                  <a:ext cx="274270" cy="274270"/>
                </a:xfrm>
                <a:prstGeom prst="rect">
                  <a:avLst/>
                </a:prstGeom>
                <a:noFill/>
                <a:ln>
                  <a:noFill/>
                </a:ln>
              </p:spPr>
            </p:pic>
          </p:grpSp>
          <p:grpSp>
            <p:nvGrpSpPr>
              <p:cNvPr id="428" name="Google Shape;428;p6"/>
              <p:cNvGrpSpPr/>
              <p:nvPr/>
            </p:nvGrpSpPr>
            <p:grpSpPr>
              <a:xfrm>
                <a:off x="7599233" y="5586400"/>
                <a:ext cx="274270" cy="274270"/>
                <a:chOff x="7467694" y="5751811"/>
                <a:chExt cx="274270" cy="274270"/>
              </a:xfrm>
            </p:grpSpPr>
            <p:pic>
              <p:nvPicPr>
                <p:cNvPr id="429" name="Google Shape;429;p6" descr="Related image"/>
                <p:cNvPicPr preferRelativeResize="0"/>
                <p:nvPr/>
              </p:nvPicPr>
              <p:blipFill rotWithShape="1">
                <a:blip r:embed="rId22">
                  <a:alphaModFix/>
                </a:blip>
                <a:srcRect/>
                <a:stretch/>
              </p:blipFill>
              <p:spPr>
                <a:xfrm>
                  <a:off x="7547589" y="5837187"/>
                  <a:ext cx="120940" cy="120940"/>
                </a:xfrm>
                <a:prstGeom prst="rect">
                  <a:avLst/>
                </a:prstGeom>
                <a:noFill/>
                <a:ln>
                  <a:noFill/>
                </a:ln>
              </p:spPr>
            </p:pic>
            <p:pic>
              <p:nvPicPr>
                <p:cNvPr id="430" name="Google Shape;430;p6"/>
                <p:cNvPicPr preferRelativeResize="0"/>
                <p:nvPr/>
              </p:nvPicPr>
              <p:blipFill rotWithShape="1">
                <a:blip r:embed="rId23">
                  <a:alphaModFix/>
                </a:blip>
                <a:srcRect/>
                <a:stretch/>
              </p:blipFill>
              <p:spPr>
                <a:xfrm>
                  <a:off x="7467694" y="5751811"/>
                  <a:ext cx="274270" cy="274270"/>
                </a:xfrm>
                <a:prstGeom prst="rect">
                  <a:avLst/>
                </a:prstGeom>
                <a:noFill/>
                <a:ln>
                  <a:noFill/>
                </a:ln>
              </p:spPr>
            </p:pic>
          </p:grpSp>
        </p:grpSp>
      </p:grpSp>
      <p:grpSp>
        <p:nvGrpSpPr>
          <p:cNvPr id="431" name="Google Shape;431;p6"/>
          <p:cNvGrpSpPr/>
          <p:nvPr/>
        </p:nvGrpSpPr>
        <p:grpSpPr>
          <a:xfrm>
            <a:off x="1826461" y="3573714"/>
            <a:ext cx="856647" cy="367999"/>
            <a:chOff x="4140780" y="5448265"/>
            <a:chExt cx="1371600" cy="589213"/>
          </a:xfrm>
        </p:grpSpPr>
        <p:sp>
          <p:nvSpPr>
            <p:cNvPr id="432" name="Google Shape;432;p6"/>
            <p:cNvSpPr/>
            <p:nvPr/>
          </p:nvSpPr>
          <p:spPr>
            <a:xfrm>
              <a:off x="4140780" y="5448265"/>
              <a:ext cx="1371600" cy="178153"/>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ON-PREMISE STORAGE</a:t>
              </a:r>
              <a:endParaRPr sz="1200"/>
            </a:p>
          </p:txBody>
        </p:sp>
        <p:grpSp>
          <p:nvGrpSpPr>
            <p:cNvPr id="433" name="Google Shape;433;p6"/>
            <p:cNvGrpSpPr/>
            <p:nvPr/>
          </p:nvGrpSpPr>
          <p:grpSpPr>
            <a:xfrm>
              <a:off x="4566497" y="5690065"/>
              <a:ext cx="546145" cy="347413"/>
              <a:chOff x="4566497" y="5678668"/>
              <a:chExt cx="546145" cy="347413"/>
            </a:xfrm>
          </p:grpSpPr>
          <p:pic>
            <p:nvPicPr>
              <p:cNvPr id="434" name="Google Shape;434;p6" descr="Related image"/>
              <p:cNvPicPr preferRelativeResize="0"/>
              <p:nvPr/>
            </p:nvPicPr>
            <p:blipFill rotWithShape="1">
              <a:blip r:embed="rId24">
                <a:alphaModFix/>
              </a:blip>
              <a:srcRect/>
              <a:stretch/>
            </p:blipFill>
            <p:spPr>
              <a:xfrm>
                <a:off x="4711064" y="5678668"/>
                <a:ext cx="231032" cy="231032"/>
              </a:xfrm>
              <a:prstGeom prst="rect">
                <a:avLst/>
              </a:prstGeom>
              <a:noFill/>
              <a:ln>
                <a:noFill/>
              </a:ln>
            </p:spPr>
          </p:pic>
          <p:pic>
            <p:nvPicPr>
              <p:cNvPr id="435" name="Google Shape;435;p6" descr="Related image"/>
              <p:cNvPicPr preferRelativeResize="0"/>
              <p:nvPr/>
            </p:nvPicPr>
            <p:blipFill rotWithShape="1">
              <a:blip r:embed="rId24">
                <a:alphaModFix/>
              </a:blip>
              <a:srcRect/>
              <a:stretch/>
            </p:blipFill>
            <p:spPr>
              <a:xfrm>
                <a:off x="4881610" y="5795049"/>
                <a:ext cx="231032" cy="231032"/>
              </a:xfrm>
              <a:prstGeom prst="rect">
                <a:avLst/>
              </a:prstGeom>
              <a:noFill/>
              <a:ln>
                <a:noFill/>
              </a:ln>
            </p:spPr>
          </p:pic>
          <p:pic>
            <p:nvPicPr>
              <p:cNvPr id="436" name="Google Shape;436;p6" descr="Related image"/>
              <p:cNvPicPr preferRelativeResize="0"/>
              <p:nvPr/>
            </p:nvPicPr>
            <p:blipFill rotWithShape="1">
              <a:blip r:embed="rId24">
                <a:alphaModFix/>
              </a:blip>
              <a:srcRect/>
              <a:stretch/>
            </p:blipFill>
            <p:spPr>
              <a:xfrm>
                <a:off x="4566497" y="5795049"/>
                <a:ext cx="231032" cy="231032"/>
              </a:xfrm>
              <a:prstGeom prst="rect">
                <a:avLst/>
              </a:prstGeom>
              <a:noFill/>
              <a:ln>
                <a:noFill/>
              </a:ln>
            </p:spPr>
          </p:pic>
        </p:grpSp>
      </p:grpSp>
      <p:grpSp>
        <p:nvGrpSpPr>
          <p:cNvPr id="437" name="Google Shape;437;p6"/>
          <p:cNvGrpSpPr/>
          <p:nvPr/>
        </p:nvGrpSpPr>
        <p:grpSpPr>
          <a:xfrm>
            <a:off x="892817" y="3578620"/>
            <a:ext cx="856647" cy="389738"/>
            <a:chOff x="4094347" y="5448265"/>
            <a:chExt cx="1371600" cy="624020"/>
          </a:xfrm>
        </p:grpSpPr>
        <p:sp>
          <p:nvSpPr>
            <p:cNvPr id="438" name="Google Shape;438;p6"/>
            <p:cNvSpPr/>
            <p:nvPr/>
          </p:nvSpPr>
          <p:spPr>
            <a:xfrm>
              <a:off x="4094347" y="5448265"/>
              <a:ext cx="1371600" cy="178153"/>
            </a:xfrm>
            <a:prstGeom prst="rect">
              <a:avLst/>
            </a:prstGeom>
            <a:noFill/>
            <a:ln>
              <a:noFill/>
            </a:ln>
          </p:spPr>
          <p:txBody>
            <a:bodyPr spcFirstLastPara="1" wrap="square" lIns="68569" tIns="34275" rIns="68569" bIns="34275" anchor="ctr" anchorCtr="0">
              <a:noAutofit/>
            </a:bodyPr>
            <a:lstStyle/>
            <a:p>
              <a:pPr algn="ctr">
                <a:spcBef>
                  <a:spcPts val="0"/>
                </a:spcBef>
                <a:spcAft>
                  <a:spcPts val="0"/>
                </a:spcAft>
              </a:pPr>
              <a:r>
                <a:rPr lang="en-US" sz="525">
                  <a:solidFill>
                    <a:schemeClr val="dk1"/>
                  </a:solidFill>
                  <a:latin typeface="Avenir"/>
                  <a:ea typeface="Avenir"/>
                  <a:cs typeface="Avenir"/>
                  <a:sym typeface="Avenir"/>
                </a:rPr>
                <a:t>EDGE STORAGE</a:t>
              </a:r>
              <a:endParaRPr sz="1200"/>
            </a:p>
          </p:txBody>
        </p:sp>
        <p:grpSp>
          <p:nvGrpSpPr>
            <p:cNvPr id="439" name="Google Shape;439;p6"/>
            <p:cNvGrpSpPr/>
            <p:nvPr/>
          </p:nvGrpSpPr>
          <p:grpSpPr>
            <a:xfrm>
              <a:off x="4568089" y="5648169"/>
              <a:ext cx="424115" cy="424116"/>
              <a:chOff x="2788040" y="5717097"/>
              <a:chExt cx="424115" cy="424116"/>
            </a:xfrm>
          </p:grpSpPr>
          <p:pic>
            <p:nvPicPr>
              <p:cNvPr id="440" name="Google Shape;440;p6"/>
              <p:cNvPicPr preferRelativeResize="0"/>
              <p:nvPr/>
            </p:nvPicPr>
            <p:blipFill rotWithShape="1">
              <a:blip r:embed="rId18">
                <a:alphaModFix/>
              </a:blip>
              <a:srcRect/>
              <a:stretch/>
            </p:blipFill>
            <p:spPr>
              <a:xfrm>
                <a:off x="2788040" y="5717097"/>
                <a:ext cx="424115" cy="424116"/>
              </a:xfrm>
              <a:prstGeom prst="rect">
                <a:avLst/>
              </a:prstGeom>
              <a:noFill/>
              <a:ln>
                <a:noFill/>
              </a:ln>
            </p:spPr>
          </p:pic>
          <p:sp>
            <p:nvSpPr>
              <p:cNvPr id="441" name="Google Shape;441;p6"/>
              <p:cNvSpPr/>
              <p:nvPr/>
            </p:nvSpPr>
            <p:spPr>
              <a:xfrm>
                <a:off x="2922753" y="5851811"/>
                <a:ext cx="154688" cy="154688"/>
              </a:xfrm>
              <a:prstGeom prst="ellipse">
                <a:avLst/>
              </a:prstGeom>
              <a:solidFill>
                <a:schemeClr val="lt1"/>
              </a:solidFill>
              <a:ln>
                <a:noFill/>
              </a:ln>
            </p:spPr>
            <p:txBody>
              <a:bodyPr spcFirstLastPara="1" wrap="square" lIns="68569" tIns="34275" rIns="68569" bIns="34275" anchor="ctr" anchorCtr="0">
                <a:noAutofit/>
              </a:bodyPr>
              <a:lstStyle/>
              <a:p>
                <a:pPr algn="ctr">
                  <a:spcBef>
                    <a:spcPts val="0"/>
                  </a:spcBef>
                  <a:spcAft>
                    <a:spcPts val="0"/>
                  </a:spcAft>
                </a:pPr>
                <a:endParaRPr sz="1050">
                  <a:solidFill>
                    <a:schemeClr val="lt1"/>
                  </a:solidFill>
                  <a:latin typeface="Avenir"/>
                  <a:ea typeface="Avenir"/>
                  <a:cs typeface="Avenir"/>
                  <a:sym typeface="Avenir"/>
                </a:endParaRPr>
              </a:p>
            </p:txBody>
          </p:sp>
          <p:pic>
            <p:nvPicPr>
              <p:cNvPr id="442" name="Google Shape;442;p6" descr="Related image"/>
              <p:cNvPicPr preferRelativeResize="0"/>
              <p:nvPr/>
            </p:nvPicPr>
            <p:blipFill rotWithShape="1">
              <a:blip r:embed="rId25">
                <a:alphaModFix/>
              </a:blip>
              <a:srcRect/>
              <a:stretch/>
            </p:blipFill>
            <p:spPr>
              <a:xfrm>
                <a:off x="2914078" y="5843136"/>
                <a:ext cx="172039" cy="172039"/>
              </a:xfrm>
              <a:prstGeom prst="rect">
                <a:avLst/>
              </a:prstGeom>
              <a:noFill/>
              <a:ln>
                <a:noFill/>
              </a:ln>
            </p:spPr>
          </p:pic>
        </p:grpSp>
      </p:grpSp>
      <p:sp>
        <p:nvSpPr>
          <p:cNvPr id="443" name="Google Shape;443;p6"/>
          <p:cNvSpPr txBox="1">
            <a:spLocks noGrp="1"/>
          </p:cNvSpPr>
          <p:nvPr>
            <p:ph type="title"/>
          </p:nvPr>
        </p:nvSpPr>
        <p:spPr>
          <a:xfrm>
            <a:off x="5052060" y="685867"/>
            <a:ext cx="3611880" cy="411413"/>
          </a:xfrm>
          <a:prstGeom prst="rect">
            <a:avLst/>
          </a:prstGeom>
          <a:noFill/>
          <a:ln>
            <a:noFill/>
          </a:ln>
        </p:spPr>
        <p:txBody>
          <a:bodyPr spcFirstLastPara="1" vert="horz" wrap="square" lIns="137156" tIns="137156" rIns="137156" bIns="137156" numCol="1" anchor="ctr" anchorCtr="1" compatLnSpc="1">
            <a:prstTxWarp prst="textNoShape">
              <a:avLst/>
            </a:prstTxWarp>
            <a:noAutofit/>
          </a:bodyPr>
          <a:lstStyle/>
          <a:p>
            <a:r>
              <a:rPr lang="en-US"/>
              <a:t>SODA</a:t>
            </a:r>
            <a:endParaRPr/>
          </a:p>
        </p:txBody>
      </p:sp>
      <p:sp>
        <p:nvSpPr>
          <p:cNvPr id="444" name="Google Shape;444;p6"/>
          <p:cNvSpPr txBox="1"/>
          <p:nvPr/>
        </p:nvSpPr>
        <p:spPr>
          <a:xfrm>
            <a:off x="5052060" y="939231"/>
            <a:ext cx="3611880" cy="411413"/>
          </a:xfrm>
          <a:prstGeom prst="rect">
            <a:avLst/>
          </a:prstGeom>
          <a:noFill/>
          <a:ln>
            <a:noFill/>
          </a:ln>
        </p:spPr>
        <p:txBody>
          <a:bodyPr spcFirstLastPara="1" wrap="square" lIns="137156" tIns="137156" rIns="137156" bIns="137156" anchor="ctr" anchorCtr="1">
            <a:noAutofit/>
          </a:bodyPr>
          <a:lstStyle/>
          <a:p>
            <a:pPr>
              <a:lnSpc>
                <a:spcPct val="90000"/>
              </a:lnSpc>
              <a:spcBef>
                <a:spcPts val="0"/>
              </a:spcBef>
              <a:spcAft>
                <a:spcPts val="0"/>
              </a:spcAft>
              <a:buClr>
                <a:srgbClr val="7F7F7F"/>
              </a:buClr>
              <a:buSzPts val="1400"/>
            </a:pPr>
            <a:r>
              <a:rPr lang="en-US" sz="1050" b="1">
                <a:solidFill>
                  <a:srgbClr val="7F7F7F"/>
                </a:solidFill>
                <a:latin typeface="Avenir"/>
                <a:ea typeface="Avenir"/>
                <a:cs typeface="Avenir"/>
                <a:sym typeface="Avenir"/>
              </a:rPr>
              <a:t>ONE DATA FRAMEWORK</a:t>
            </a:r>
            <a:endParaRPr sz="1200"/>
          </a:p>
        </p:txBody>
      </p:sp>
      <p:sp>
        <p:nvSpPr>
          <p:cNvPr id="146" name="Rectangle 145">
            <a:extLst>
              <a:ext uri="{FF2B5EF4-FFF2-40B4-BE49-F238E27FC236}">
                <a16:creationId xmlns:a16="http://schemas.microsoft.com/office/drawing/2014/main" id="{6CB87F03-6793-4E96-99AF-3FE8FAC84658}"/>
              </a:ext>
            </a:extLst>
          </p:cNvPr>
          <p:cNvSpPr/>
          <p:nvPr/>
        </p:nvSpPr>
        <p:spPr>
          <a:xfrm>
            <a:off x="-2" y="4946755"/>
            <a:ext cx="9144002" cy="1967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48" name="Picture 147">
            <a:extLst>
              <a:ext uri="{FF2B5EF4-FFF2-40B4-BE49-F238E27FC236}">
                <a16:creationId xmlns:a16="http://schemas.microsoft.com/office/drawing/2014/main" id="{B3E57FDD-66A8-4EB8-B82B-83AFDF7027B4}"/>
              </a:ext>
            </a:extLst>
          </p:cNvPr>
          <p:cNvPicPr>
            <a:picLocks noChangeAspect="1"/>
          </p:cNvPicPr>
          <p:nvPr/>
        </p:nvPicPr>
        <p:blipFill>
          <a:blip r:embed="rId26"/>
          <a:stretch>
            <a:fillRect/>
          </a:stretch>
        </p:blipFill>
        <p:spPr>
          <a:xfrm>
            <a:off x="3844988" y="4958186"/>
            <a:ext cx="1454026" cy="173883"/>
          </a:xfrm>
          <a:prstGeom prst="rect">
            <a:avLst/>
          </a:prstGeom>
        </p:spPr>
      </p:pic>
    </p:spTree>
    <p:extLst>
      <p:ext uri="{BB962C8B-B14F-4D97-AF65-F5344CB8AC3E}">
        <p14:creationId xmlns:p14="http://schemas.microsoft.com/office/powerpoint/2010/main" val="292093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
          <p:cNvSpPr txBox="1">
            <a:spLocks noGrp="1"/>
          </p:cNvSpPr>
          <p:nvPr>
            <p:ph type="title"/>
          </p:nvPr>
        </p:nvSpPr>
        <p:spPr>
          <a:xfrm>
            <a:off x="480060" y="685867"/>
            <a:ext cx="3611880" cy="411413"/>
          </a:xfrm>
          <a:prstGeom prst="rect">
            <a:avLst/>
          </a:prstGeom>
          <a:noFill/>
          <a:ln>
            <a:noFill/>
          </a:ln>
        </p:spPr>
        <p:txBody>
          <a:bodyPr spcFirstLastPara="1" vert="horz" wrap="square" lIns="137156" tIns="137156" rIns="137156" bIns="137156" numCol="1" anchor="ctr" anchorCtr="1" compatLnSpc="1">
            <a:prstTxWarp prst="textNoShape">
              <a:avLst/>
            </a:prstTxWarp>
            <a:noAutofit/>
          </a:bodyPr>
          <a:lstStyle/>
          <a:p>
            <a:r>
              <a:rPr lang="en-US"/>
              <a:t>THE SODA FRAMEWORK</a:t>
            </a:r>
            <a:endParaRPr/>
          </a:p>
        </p:txBody>
      </p:sp>
      <p:sp>
        <p:nvSpPr>
          <p:cNvPr id="450" name="Google Shape;450;p7"/>
          <p:cNvSpPr txBox="1">
            <a:spLocks noGrp="1"/>
          </p:cNvSpPr>
          <p:nvPr>
            <p:ph type="body" idx="1"/>
          </p:nvPr>
        </p:nvSpPr>
        <p:spPr>
          <a:xfrm>
            <a:off x="480060" y="1253728"/>
            <a:ext cx="3611880" cy="328626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buSzPts val="1200"/>
              <a:buNone/>
            </a:pPr>
            <a:r>
              <a:rPr lang="en-US" sz="900"/>
              <a:t>SODA is an open source unified autonomous framework for data mobility from edge to core to cloud.</a:t>
            </a:r>
            <a:endParaRPr/>
          </a:p>
          <a:p>
            <a:pPr marL="0" indent="0">
              <a:buSzPts val="1200"/>
              <a:buNone/>
            </a:pPr>
            <a:endParaRPr sz="900"/>
          </a:p>
          <a:p>
            <a:pPr marL="0" indent="0">
              <a:buSzPts val="1400"/>
              <a:buNone/>
            </a:pPr>
            <a:r>
              <a:rPr lang="en-US" sz="1050" b="1">
                <a:solidFill>
                  <a:schemeClr val="dk2"/>
                </a:solidFill>
              </a:rPr>
              <a:t>HIGHLIGHTS</a:t>
            </a:r>
            <a:endParaRPr sz="900"/>
          </a:p>
          <a:p>
            <a:pPr marL="171450" indent="-171450">
              <a:lnSpc>
                <a:spcPct val="130000"/>
              </a:lnSpc>
              <a:buSzPts val="1200"/>
            </a:pPr>
            <a:r>
              <a:rPr lang="en-US" sz="900">
                <a:solidFill>
                  <a:schemeClr val="dk2"/>
                </a:solidFill>
              </a:rPr>
              <a:t>open source </a:t>
            </a:r>
            <a:r>
              <a:rPr lang="en-US" sz="900"/>
              <a:t>- data and storage projects</a:t>
            </a:r>
            <a:endParaRPr/>
          </a:p>
          <a:p>
            <a:pPr marL="171450" indent="-171450">
              <a:lnSpc>
                <a:spcPct val="130000"/>
              </a:lnSpc>
              <a:buSzPts val="1200"/>
            </a:pPr>
            <a:r>
              <a:rPr lang="en-US" sz="900">
                <a:solidFill>
                  <a:schemeClr val="dk2"/>
                </a:solidFill>
              </a:rPr>
              <a:t>standardization</a:t>
            </a:r>
            <a:r>
              <a:rPr lang="en-US" sz="900"/>
              <a:t> – data and storage management </a:t>
            </a:r>
            <a:endParaRPr/>
          </a:p>
          <a:p>
            <a:pPr marL="171450" indent="-171450">
              <a:lnSpc>
                <a:spcPct val="130000"/>
              </a:lnSpc>
              <a:buSzPts val="1200"/>
            </a:pPr>
            <a:r>
              <a:rPr lang="en-US" sz="900">
                <a:solidFill>
                  <a:schemeClr val="dk2"/>
                </a:solidFill>
              </a:rPr>
              <a:t>ecosystem</a:t>
            </a:r>
            <a:r>
              <a:rPr lang="en-US" sz="900"/>
              <a:t> – hardware, software, solutions, services</a:t>
            </a:r>
            <a:endParaRPr/>
          </a:p>
          <a:p>
            <a:pPr marL="171450" indent="-171450">
              <a:lnSpc>
                <a:spcPct val="130000"/>
              </a:lnSpc>
              <a:buSzPts val="1200"/>
            </a:pPr>
            <a:r>
              <a:rPr lang="en-US" sz="900">
                <a:solidFill>
                  <a:schemeClr val="dk2"/>
                </a:solidFill>
              </a:rPr>
              <a:t>certification</a:t>
            </a:r>
            <a:r>
              <a:rPr lang="en-US" sz="900"/>
              <a:t> – ecosystem components, developers, operators</a:t>
            </a:r>
            <a:endParaRPr sz="900"/>
          </a:p>
          <a:p>
            <a:pPr marL="171450" indent="-114300">
              <a:buSzPts val="1200"/>
              <a:buNone/>
            </a:pPr>
            <a:endParaRPr sz="900"/>
          </a:p>
          <a:p>
            <a:pPr marL="171450" indent="-114300">
              <a:buSzPts val="1200"/>
              <a:buNone/>
            </a:pPr>
            <a:endParaRPr sz="900"/>
          </a:p>
          <a:p>
            <a:pPr marL="0" indent="0">
              <a:buSzPts val="1600"/>
              <a:buNone/>
            </a:pPr>
            <a:endParaRPr sz="1200"/>
          </a:p>
        </p:txBody>
      </p:sp>
      <p:pic>
        <p:nvPicPr>
          <p:cNvPr id="451" name="Google Shape;451;p7"/>
          <p:cNvPicPr preferRelativeResize="0"/>
          <p:nvPr/>
        </p:nvPicPr>
        <p:blipFill rotWithShape="1">
          <a:blip r:embed="rId3">
            <a:alphaModFix/>
          </a:blip>
          <a:srcRect/>
          <a:stretch/>
        </p:blipFill>
        <p:spPr>
          <a:xfrm>
            <a:off x="4343464" y="879825"/>
            <a:ext cx="4800536" cy="3555397"/>
          </a:xfrm>
          <a:prstGeom prst="rect">
            <a:avLst/>
          </a:prstGeom>
          <a:noFill/>
          <a:ln>
            <a:noFill/>
          </a:ln>
        </p:spPr>
      </p:pic>
      <p:sp>
        <p:nvSpPr>
          <p:cNvPr id="5" name="TextBox 4">
            <a:extLst>
              <a:ext uri="{FF2B5EF4-FFF2-40B4-BE49-F238E27FC236}">
                <a16:creationId xmlns:a16="http://schemas.microsoft.com/office/drawing/2014/main" id="{CD7EE597-11D2-3D4E-AF76-3EB6482FBA7D}"/>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10894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
          <p:cNvSpPr txBox="1">
            <a:spLocks noGrp="1"/>
          </p:cNvSpPr>
          <p:nvPr>
            <p:ph type="title"/>
          </p:nvPr>
        </p:nvSpPr>
        <p:spPr>
          <a:xfrm>
            <a:off x="800100" y="350542"/>
            <a:ext cx="7543800" cy="617220"/>
          </a:xfrm>
          <a:prstGeom prst="rect">
            <a:avLst/>
          </a:prstGeom>
          <a:noFill/>
          <a:ln>
            <a:noFill/>
          </a:ln>
        </p:spPr>
        <p:txBody>
          <a:bodyPr spcFirstLastPara="1" vert="horz" wrap="square" lIns="137156" tIns="137156" rIns="137156" bIns="137156" numCol="1" anchor="ctr" anchorCtr="0" compatLnSpc="1">
            <a:prstTxWarp prst="textNoShape">
              <a:avLst/>
            </a:prstTxWarp>
            <a:normAutofit/>
          </a:bodyPr>
          <a:lstStyle/>
          <a:p>
            <a:r>
              <a:rPr lang="en-US"/>
              <a:t>SODA PROGRAMS (planning)</a:t>
            </a:r>
            <a:endParaRPr/>
          </a:p>
        </p:txBody>
      </p:sp>
      <p:sp>
        <p:nvSpPr>
          <p:cNvPr id="457" name="Google Shape;457;p8"/>
          <p:cNvSpPr/>
          <p:nvPr/>
        </p:nvSpPr>
        <p:spPr>
          <a:xfrm>
            <a:off x="1965854" y="1324926"/>
            <a:ext cx="1003260" cy="513053"/>
          </a:xfrm>
          <a:prstGeom prst="rect">
            <a:avLst/>
          </a:prstGeom>
          <a:solidFill>
            <a:srgbClr val="306786"/>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PROJECTS</a:t>
            </a:r>
            <a:endParaRPr sz="1200"/>
          </a:p>
        </p:txBody>
      </p:sp>
      <p:sp>
        <p:nvSpPr>
          <p:cNvPr id="458" name="Google Shape;458;p8"/>
          <p:cNvSpPr/>
          <p:nvPr/>
        </p:nvSpPr>
        <p:spPr>
          <a:xfrm>
            <a:off x="1965854" y="1858651"/>
            <a:ext cx="1003260" cy="513053"/>
          </a:xfrm>
          <a:prstGeom prst="rect">
            <a:avLst/>
          </a:prstGeom>
          <a:solidFill>
            <a:schemeClr val="accent1"/>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DEVELOPERS</a:t>
            </a:r>
            <a:endParaRPr sz="1200"/>
          </a:p>
        </p:txBody>
      </p:sp>
      <p:sp>
        <p:nvSpPr>
          <p:cNvPr id="459" name="Google Shape;459;p8"/>
          <p:cNvSpPr/>
          <p:nvPr/>
        </p:nvSpPr>
        <p:spPr>
          <a:xfrm>
            <a:off x="1965854" y="2392375"/>
            <a:ext cx="1003260" cy="513053"/>
          </a:xfrm>
          <a:prstGeom prst="rect">
            <a:avLst/>
          </a:prstGeom>
          <a:solidFill>
            <a:srgbClr val="91D3B3"/>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VENDORS</a:t>
            </a:r>
            <a:endParaRPr sz="1200"/>
          </a:p>
        </p:txBody>
      </p:sp>
      <p:sp>
        <p:nvSpPr>
          <p:cNvPr id="460" name="Google Shape;460;p8"/>
          <p:cNvSpPr/>
          <p:nvPr/>
        </p:nvSpPr>
        <p:spPr>
          <a:xfrm>
            <a:off x="1965854" y="2926100"/>
            <a:ext cx="1003260" cy="513053"/>
          </a:xfrm>
          <a:prstGeom prst="rect">
            <a:avLst/>
          </a:prstGeom>
          <a:solidFill>
            <a:schemeClr val="accent2"/>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USERS</a:t>
            </a:r>
            <a:endParaRPr sz="1200"/>
          </a:p>
        </p:txBody>
      </p:sp>
      <p:sp>
        <p:nvSpPr>
          <p:cNvPr id="461" name="Google Shape;461;p8"/>
          <p:cNvSpPr/>
          <p:nvPr/>
        </p:nvSpPr>
        <p:spPr>
          <a:xfrm>
            <a:off x="1965854" y="3459825"/>
            <a:ext cx="1003260" cy="513053"/>
          </a:xfrm>
          <a:prstGeom prst="rect">
            <a:avLst/>
          </a:prstGeom>
          <a:solidFill>
            <a:srgbClr val="7C891D"/>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COMMUNITY</a:t>
            </a:r>
            <a:endParaRPr sz="1200"/>
          </a:p>
        </p:txBody>
      </p:sp>
      <p:sp>
        <p:nvSpPr>
          <p:cNvPr id="462" name="Google Shape;462;p8"/>
          <p:cNvSpPr/>
          <p:nvPr/>
        </p:nvSpPr>
        <p:spPr>
          <a:xfrm>
            <a:off x="2994553" y="1324925"/>
            <a:ext cx="2909455" cy="510132"/>
          </a:xfrm>
          <a:prstGeom prst="rect">
            <a:avLst/>
          </a:prstGeom>
          <a:solidFill>
            <a:srgbClr val="306786"/>
          </a:solidFill>
          <a:ln>
            <a:noFill/>
          </a:ln>
        </p:spPr>
        <p:txBody>
          <a:bodyPr spcFirstLastPara="1" wrap="square" lIns="68569" tIns="34275" rIns="68569" bIns="34275" anchor="ctr" anchorCtr="0">
            <a:noAutofit/>
          </a:bodyPr>
          <a:lstStyle/>
          <a:p>
            <a:pPr>
              <a:spcBef>
                <a:spcPts val="0"/>
              </a:spcBef>
              <a:spcAft>
                <a:spcPts val="0"/>
              </a:spcAft>
            </a:pPr>
            <a:r>
              <a:rPr lang="en-US" sz="900" b="1">
                <a:solidFill>
                  <a:schemeClr val="lt1"/>
                </a:solidFill>
                <a:latin typeface="Avenir"/>
                <a:ea typeface="Avenir"/>
                <a:cs typeface="Avenir"/>
                <a:sym typeface="Avenir"/>
              </a:rPr>
              <a:t>SODA INCUBATOR</a:t>
            </a:r>
            <a:r>
              <a:rPr lang="en-US" sz="900">
                <a:solidFill>
                  <a:schemeClr val="lt1"/>
                </a:solidFill>
                <a:latin typeface="Avenir"/>
                <a:ea typeface="Avenir"/>
                <a:cs typeface="Avenir"/>
                <a:sym typeface="Avenir"/>
              </a:rPr>
              <a:t>: Program to help projects grow</a:t>
            </a:r>
            <a:endParaRPr sz="1200"/>
          </a:p>
        </p:txBody>
      </p:sp>
      <p:sp>
        <p:nvSpPr>
          <p:cNvPr id="463" name="Google Shape;463;p8"/>
          <p:cNvSpPr/>
          <p:nvPr/>
        </p:nvSpPr>
        <p:spPr>
          <a:xfrm>
            <a:off x="2994553" y="1858649"/>
            <a:ext cx="2909455" cy="510132"/>
          </a:xfrm>
          <a:prstGeom prst="rect">
            <a:avLst/>
          </a:prstGeom>
          <a:solidFill>
            <a:schemeClr val="accent1"/>
          </a:solidFill>
          <a:ln>
            <a:noFill/>
          </a:ln>
        </p:spPr>
        <p:txBody>
          <a:bodyPr spcFirstLastPara="1" wrap="square" lIns="68569" tIns="34275" rIns="68569" bIns="34275" anchor="ctr" anchorCtr="0">
            <a:noAutofit/>
          </a:bodyPr>
          <a:lstStyle/>
          <a:p>
            <a:pPr>
              <a:spcBef>
                <a:spcPts val="0"/>
              </a:spcBef>
              <a:spcAft>
                <a:spcPts val="0"/>
              </a:spcAft>
            </a:pPr>
            <a:r>
              <a:rPr lang="en-US" sz="900" b="1">
                <a:solidFill>
                  <a:schemeClr val="lt1"/>
                </a:solidFill>
                <a:latin typeface="Avenir"/>
                <a:ea typeface="Avenir"/>
                <a:cs typeface="Avenir"/>
                <a:sym typeface="Avenir"/>
              </a:rPr>
              <a:t>SODA BOOTCAMP</a:t>
            </a:r>
            <a:r>
              <a:rPr lang="en-US" sz="900">
                <a:solidFill>
                  <a:schemeClr val="lt1"/>
                </a:solidFill>
                <a:latin typeface="Avenir"/>
                <a:ea typeface="Avenir"/>
                <a:cs typeface="Avenir"/>
                <a:sym typeface="Avenir"/>
              </a:rPr>
              <a:t>: Program to help developers experience, learn and contribute to projects</a:t>
            </a:r>
            <a:endParaRPr sz="2400">
              <a:solidFill>
                <a:schemeClr val="lt1"/>
              </a:solidFill>
              <a:latin typeface="Avenir"/>
              <a:ea typeface="Avenir"/>
              <a:cs typeface="Avenir"/>
              <a:sym typeface="Avenir"/>
            </a:endParaRPr>
          </a:p>
        </p:txBody>
      </p:sp>
      <p:sp>
        <p:nvSpPr>
          <p:cNvPr id="464" name="Google Shape;464;p8"/>
          <p:cNvSpPr/>
          <p:nvPr/>
        </p:nvSpPr>
        <p:spPr>
          <a:xfrm>
            <a:off x="2994552" y="2392374"/>
            <a:ext cx="2909455" cy="513055"/>
          </a:xfrm>
          <a:prstGeom prst="rect">
            <a:avLst/>
          </a:prstGeom>
          <a:solidFill>
            <a:srgbClr val="91D3B3"/>
          </a:solidFill>
          <a:ln>
            <a:noFill/>
          </a:ln>
        </p:spPr>
        <p:txBody>
          <a:bodyPr spcFirstLastPara="1" wrap="square" lIns="68569" tIns="34275" rIns="68569" bIns="34275" anchor="ctr" anchorCtr="0">
            <a:noAutofit/>
          </a:bodyPr>
          <a:lstStyle/>
          <a:p>
            <a:pPr>
              <a:spcBef>
                <a:spcPts val="0"/>
              </a:spcBef>
              <a:spcAft>
                <a:spcPts val="0"/>
              </a:spcAft>
            </a:pPr>
            <a:r>
              <a:rPr lang="en-US" sz="900" b="1">
                <a:solidFill>
                  <a:schemeClr val="lt1"/>
                </a:solidFill>
                <a:latin typeface="Avenir"/>
                <a:ea typeface="Avenir"/>
                <a:cs typeface="Avenir"/>
                <a:sym typeface="Avenir"/>
              </a:rPr>
              <a:t>SODA FOUNDRY</a:t>
            </a:r>
            <a:r>
              <a:rPr lang="en-US" sz="900">
                <a:solidFill>
                  <a:schemeClr val="lt1"/>
                </a:solidFill>
                <a:latin typeface="Avenir"/>
                <a:ea typeface="Avenir"/>
                <a:cs typeface="Avenir"/>
                <a:sym typeface="Avenir"/>
              </a:rPr>
              <a:t>: Program to help vendors build and showcase SODA-based solutions in SODA Marketplace</a:t>
            </a:r>
            <a:endParaRPr sz="1200"/>
          </a:p>
        </p:txBody>
      </p:sp>
      <p:sp>
        <p:nvSpPr>
          <p:cNvPr id="465" name="Google Shape;465;p8"/>
          <p:cNvSpPr/>
          <p:nvPr/>
        </p:nvSpPr>
        <p:spPr>
          <a:xfrm>
            <a:off x="2994552" y="2929020"/>
            <a:ext cx="2909455" cy="510133"/>
          </a:xfrm>
          <a:prstGeom prst="rect">
            <a:avLst/>
          </a:prstGeom>
          <a:solidFill>
            <a:schemeClr val="accent2"/>
          </a:solidFill>
          <a:ln>
            <a:noFill/>
          </a:ln>
        </p:spPr>
        <p:txBody>
          <a:bodyPr spcFirstLastPara="1" wrap="square" lIns="68569" tIns="34275" rIns="68569" bIns="34275" anchor="ctr" anchorCtr="0">
            <a:noAutofit/>
          </a:bodyPr>
          <a:lstStyle/>
          <a:p>
            <a:pPr>
              <a:spcBef>
                <a:spcPts val="0"/>
              </a:spcBef>
              <a:spcAft>
                <a:spcPts val="0"/>
              </a:spcAft>
            </a:pPr>
            <a:r>
              <a:rPr lang="en-US" sz="900" b="1">
                <a:solidFill>
                  <a:schemeClr val="lt1"/>
                </a:solidFill>
                <a:latin typeface="Avenir"/>
                <a:ea typeface="Avenir"/>
                <a:cs typeface="Avenir"/>
                <a:sym typeface="Avenir"/>
              </a:rPr>
              <a:t>SODA LAB</a:t>
            </a:r>
            <a:r>
              <a:rPr lang="en-US" sz="900">
                <a:solidFill>
                  <a:schemeClr val="lt1"/>
                </a:solidFill>
                <a:latin typeface="Avenir"/>
                <a:ea typeface="Avenir"/>
                <a:cs typeface="Avenir"/>
                <a:sym typeface="Avenir"/>
              </a:rPr>
              <a:t>: Program to help users learn, test and use SODA by developing a POC solution based on user needs</a:t>
            </a:r>
            <a:endParaRPr sz="900">
              <a:solidFill>
                <a:schemeClr val="lt1"/>
              </a:solidFill>
              <a:latin typeface="Avenir"/>
              <a:ea typeface="Avenir"/>
              <a:cs typeface="Avenir"/>
              <a:sym typeface="Avenir"/>
            </a:endParaRPr>
          </a:p>
        </p:txBody>
      </p:sp>
      <p:sp>
        <p:nvSpPr>
          <p:cNvPr id="466" name="Google Shape;466;p8"/>
          <p:cNvSpPr/>
          <p:nvPr/>
        </p:nvSpPr>
        <p:spPr>
          <a:xfrm>
            <a:off x="2994552" y="3458090"/>
            <a:ext cx="2909455" cy="514788"/>
          </a:xfrm>
          <a:prstGeom prst="rect">
            <a:avLst/>
          </a:prstGeom>
          <a:solidFill>
            <a:srgbClr val="7C891D"/>
          </a:solidFill>
          <a:ln>
            <a:noFill/>
          </a:ln>
        </p:spPr>
        <p:txBody>
          <a:bodyPr spcFirstLastPara="1" wrap="square" lIns="68569" tIns="34275" rIns="68569" bIns="34275" anchor="ctr" anchorCtr="0">
            <a:noAutofit/>
          </a:bodyPr>
          <a:lstStyle/>
          <a:p>
            <a:pPr>
              <a:spcBef>
                <a:spcPts val="0"/>
              </a:spcBef>
              <a:spcAft>
                <a:spcPts val="0"/>
              </a:spcAft>
            </a:pPr>
            <a:r>
              <a:rPr lang="en-US" sz="900" b="1">
                <a:solidFill>
                  <a:schemeClr val="lt1"/>
                </a:solidFill>
                <a:latin typeface="Avenir"/>
                <a:ea typeface="Avenir"/>
                <a:cs typeface="Avenir"/>
                <a:sym typeface="Avenir"/>
              </a:rPr>
              <a:t>SODA AMBASSADOR</a:t>
            </a:r>
            <a:r>
              <a:rPr lang="en-US" sz="900">
                <a:solidFill>
                  <a:schemeClr val="lt1"/>
                </a:solidFill>
                <a:latin typeface="Avenir"/>
                <a:ea typeface="Avenir"/>
                <a:cs typeface="Avenir"/>
                <a:sym typeface="Avenir"/>
              </a:rPr>
              <a:t>: Program to empower members with resources and tools, with incentives to promote SODA</a:t>
            </a:r>
            <a:endParaRPr sz="1200"/>
          </a:p>
        </p:txBody>
      </p:sp>
      <p:sp>
        <p:nvSpPr>
          <p:cNvPr id="467" name="Google Shape;467;p8"/>
          <p:cNvSpPr/>
          <p:nvPr/>
        </p:nvSpPr>
        <p:spPr>
          <a:xfrm>
            <a:off x="5939294" y="1324924"/>
            <a:ext cx="1527461" cy="2647952"/>
          </a:xfrm>
          <a:prstGeom prst="rect">
            <a:avLst/>
          </a:prstGeom>
          <a:solidFill>
            <a:schemeClr val="dk2"/>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EVENTS</a:t>
            </a:r>
            <a:endParaRPr sz="1200"/>
          </a:p>
          <a:p>
            <a:pPr algn="ctr">
              <a:spcBef>
                <a:spcPts val="0"/>
              </a:spcBef>
              <a:spcAft>
                <a:spcPts val="0"/>
              </a:spcAft>
            </a:pPr>
            <a:endParaRPr sz="900" b="1">
              <a:solidFill>
                <a:schemeClr val="lt1"/>
              </a:solidFill>
              <a:latin typeface="Avenir"/>
              <a:ea typeface="Avenir"/>
              <a:cs typeface="Avenir"/>
              <a:sym typeface="Avenir"/>
            </a:endParaRPr>
          </a:p>
          <a:p>
            <a:pPr algn="ctr">
              <a:spcBef>
                <a:spcPts val="0"/>
              </a:spcBef>
              <a:spcAft>
                <a:spcPts val="0"/>
              </a:spcAft>
            </a:pPr>
            <a:r>
              <a:rPr lang="en-US" sz="900">
                <a:solidFill>
                  <a:schemeClr val="lt1"/>
                </a:solidFill>
                <a:latin typeface="Avenir"/>
                <a:ea typeface="Avenir"/>
                <a:cs typeface="Avenir"/>
                <a:sym typeface="Avenir"/>
              </a:rPr>
              <a:t>SODA Forums</a:t>
            </a:r>
            <a:endParaRPr sz="1200"/>
          </a:p>
          <a:p>
            <a:pPr algn="ctr">
              <a:spcBef>
                <a:spcPts val="0"/>
              </a:spcBef>
              <a:spcAft>
                <a:spcPts val="0"/>
              </a:spcAft>
            </a:pPr>
            <a:r>
              <a:rPr lang="en-US" sz="900">
                <a:solidFill>
                  <a:schemeClr val="lt1"/>
                </a:solidFill>
                <a:latin typeface="Avenir"/>
                <a:ea typeface="Avenir"/>
                <a:cs typeface="Avenir"/>
                <a:sym typeface="Avenir"/>
              </a:rPr>
              <a:t>Conference Talks</a:t>
            </a:r>
            <a:endParaRPr sz="1200"/>
          </a:p>
          <a:p>
            <a:pPr algn="ctr">
              <a:spcBef>
                <a:spcPts val="0"/>
              </a:spcBef>
              <a:spcAft>
                <a:spcPts val="0"/>
              </a:spcAft>
            </a:pPr>
            <a:r>
              <a:rPr lang="en-US" sz="900">
                <a:solidFill>
                  <a:schemeClr val="lt1"/>
                </a:solidFill>
                <a:latin typeface="Avenir"/>
                <a:ea typeface="Avenir"/>
                <a:cs typeface="Avenir"/>
                <a:sym typeface="Avenir"/>
              </a:rPr>
              <a:t>Sponsorships</a:t>
            </a:r>
            <a:endParaRPr sz="1200"/>
          </a:p>
          <a:p>
            <a:pPr algn="ctr">
              <a:spcBef>
                <a:spcPts val="0"/>
              </a:spcBef>
              <a:spcAft>
                <a:spcPts val="0"/>
              </a:spcAft>
            </a:pPr>
            <a:r>
              <a:rPr lang="en-US" sz="900">
                <a:solidFill>
                  <a:schemeClr val="lt1"/>
                </a:solidFill>
                <a:latin typeface="Avenir"/>
                <a:ea typeface="Avenir"/>
                <a:cs typeface="Avenir"/>
                <a:sym typeface="Avenir"/>
              </a:rPr>
              <a:t>Meetups</a:t>
            </a:r>
            <a:endParaRPr sz="1200"/>
          </a:p>
          <a:p>
            <a:pPr algn="ctr">
              <a:spcBef>
                <a:spcPts val="0"/>
              </a:spcBef>
              <a:spcAft>
                <a:spcPts val="0"/>
              </a:spcAft>
            </a:pPr>
            <a:r>
              <a:rPr lang="en-US" sz="900">
                <a:solidFill>
                  <a:schemeClr val="lt1"/>
                </a:solidFill>
                <a:latin typeface="Avenir"/>
                <a:ea typeface="Avenir"/>
                <a:cs typeface="Avenir"/>
                <a:sym typeface="Avenir"/>
              </a:rPr>
              <a:t>Webinars</a:t>
            </a:r>
            <a:endParaRPr sz="1200"/>
          </a:p>
        </p:txBody>
      </p:sp>
      <p:sp>
        <p:nvSpPr>
          <p:cNvPr id="468" name="Google Shape;468;p8"/>
          <p:cNvSpPr/>
          <p:nvPr/>
        </p:nvSpPr>
        <p:spPr>
          <a:xfrm rot="-5400000">
            <a:off x="478828" y="2525078"/>
            <a:ext cx="2646218" cy="249382"/>
          </a:xfrm>
          <a:prstGeom prst="rect">
            <a:avLst/>
          </a:prstGeom>
          <a:solidFill>
            <a:schemeClr val="dk2"/>
          </a:solidFill>
          <a:ln>
            <a:noFill/>
          </a:ln>
        </p:spPr>
        <p:txBody>
          <a:bodyPr spcFirstLastPara="1" wrap="square" lIns="68569" tIns="34275" rIns="68569" bIns="34275" anchor="ctr" anchorCtr="0">
            <a:noAutofit/>
          </a:bodyPr>
          <a:lstStyle/>
          <a:p>
            <a:pPr algn="ctr">
              <a:spcBef>
                <a:spcPts val="0"/>
              </a:spcBef>
              <a:spcAft>
                <a:spcPts val="0"/>
              </a:spcAft>
            </a:pPr>
            <a:r>
              <a:rPr lang="en-US" sz="900" b="1">
                <a:solidFill>
                  <a:schemeClr val="lt1"/>
                </a:solidFill>
                <a:latin typeface="Avenir"/>
                <a:ea typeface="Avenir"/>
                <a:cs typeface="Avenir"/>
                <a:sym typeface="Avenir"/>
              </a:rPr>
              <a:t>SODA</a:t>
            </a:r>
            <a:endParaRPr sz="1200"/>
          </a:p>
        </p:txBody>
      </p:sp>
      <p:sp>
        <p:nvSpPr>
          <p:cNvPr id="15" name="TextBox 14">
            <a:extLst>
              <a:ext uri="{FF2B5EF4-FFF2-40B4-BE49-F238E27FC236}">
                <a16:creationId xmlns:a16="http://schemas.microsoft.com/office/drawing/2014/main" id="{1792C9BE-D5EA-4145-84D9-C1389432FAD8}"/>
              </a:ext>
            </a:extLst>
          </p:cNvPr>
          <p:cNvSpPr txBox="1"/>
          <p:nvPr/>
        </p:nvSpPr>
        <p:spPr>
          <a:xfrm>
            <a:off x="2438400" y="4900706"/>
            <a:ext cx="2743200" cy="230832"/>
          </a:xfrm>
          <a:prstGeom prst="rect">
            <a:avLst/>
          </a:prstGeom>
          <a:solidFill>
            <a:schemeClr val="bg1"/>
          </a:solidFill>
        </p:spPr>
        <p:txBody>
          <a:bodyPr wrap="square" rtlCol="0">
            <a:spAutoFit/>
          </a:bodyPr>
          <a:lstStyle/>
          <a:p>
            <a:r>
              <a:rPr lang="en-US" sz="900" dirty="0"/>
              <a:t>SODA Foundation  All Rights Reserved.</a:t>
            </a:r>
          </a:p>
        </p:txBody>
      </p:sp>
    </p:spTree>
    <p:extLst>
      <p:ext uri="{BB962C8B-B14F-4D97-AF65-F5344CB8AC3E}">
        <p14:creationId xmlns:p14="http://schemas.microsoft.com/office/powerpoint/2010/main" val="1092477779"/>
      </p:ext>
    </p:extLst>
  </p:cSld>
  <p:clrMapOvr>
    <a:masterClrMapping/>
  </p:clrMapOvr>
</p:sld>
</file>

<file path=ppt/theme/theme1.xml><?xml version="1.0" encoding="utf-8"?>
<a:theme xmlns:a="http://schemas.openxmlformats.org/drawingml/2006/main" name="SDC2015_ppt_template">
  <a:themeElements>
    <a:clrScheme name="SDC_Slides_08_Template_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DC_Slides_08_Template_4">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DC_Slides_08_Template_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DC_Slides_08_Template_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DC_Slides_08_Template_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DC_Slides_08_Template_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DC_Slides_08_Template_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DC_Slides_08_Template_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DC_Slides_08_Template_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DC_Slides_08_Template_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DC_Slides_08_Template_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DC_Slides_08_Template_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DC_Slides_08_Template_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DC_Slides_08_Template_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1716</Words>
  <Application>Microsoft Macintosh PowerPoint</Application>
  <PresentationFormat>On-screen Show (16:9)</PresentationFormat>
  <Paragraphs>384</Paragraphs>
  <Slides>30</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abeatbyKai</vt:lpstr>
      <vt:lpstr>Arial</vt:lpstr>
      <vt:lpstr>Avenir</vt:lpstr>
      <vt:lpstr>Avenir Next</vt:lpstr>
      <vt:lpstr>Avenir Next Demi Bold</vt:lpstr>
      <vt:lpstr>Avenir Next Medium</vt:lpstr>
      <vt:lpstr>Avenir Next Regular</vt:lpstr>
      <vt:lpstr>Calibri</vt:lpstr>
      <vt:lpstr>Gill Sans</vt:lpstr>
      <vt:lpstr>Gill Sans MT</vt:lpstr>
      <vt:lpstr>Montserrat</vt:lpstr>
      <vt:lpstr>Source Sans Pro Light</vt:lpstr>
      <vt:lpstr>Wingdings</vt:lpstr>
      <vt:lpstr>SDC2015_ppt_template</vt:lpstr>
      <vt:lpstr>SODA - One Data Framework, Infinite Possibilities</vt:lpstr>
      <vt:lpstr>SODA Foundation Overview A NEW HOME FOR DATA AND STORAGE COLLABORATION </vt:lpstr>
      <vt:lpstr>PowerPoint Presentation</vt:lpstr>
      <vt:lpstr>SODA FOUNDATION</vt:lpstr>
      <vt:lpstr>MISSION</vt:lpstr>
      <vt:lpstr>NOW</vt:lpstr>
      <vt:lpstr>SODA</vt:lpstr>
      <vt:lpstr>THE SODA FRAMEWORK</vt:lpstr>
      <vt:lpstr>SODA PROGRAMS (planning)</vt:lpstr>
      <vt:lpstr>Governance</vt:lpstr>
      <vt:lpstr>GOVERNANCE</vt:lpstr>
      <vt:lpstr>GOVERNING BOARD</vt:lpstr>
      <vt:lpstr>SODA Projects</vt:lpstr>
      <vt:lpstr>SODA ARCHITECTURE</vt:lpstr>
      <vt:lpstr>SODA PROJECTS</vt:lpstr>
      <vt:lpstr>SODA Use Cases</vt:lpstr>
      <vt:lpstr>Use Case: Cloud Native Storage</vt:lpstr>
      <vt:lpstr>SODA Kubernetes Use Case</vt:lpstr>
      <vt:lpstr>Use Case: Data Lifecycle </vt:lpstr>
      <vt:lpstr>PowerPoint Presentation</vt:lpstr>
      <vt:lpstr>PowerPoint Presentation</vt:lpstr>
      <vt:lpstr>PowerPoint Presentation</vt:lpstr>
      <vt:lpstr>SODA Demo</vt:lpstr>
      <vt:lpstr>Cloud Vendor agnostic Multicloud Data Management</vt:lpstr>
      <vt:lpstr>PowerPoint Presentation</vt:lpstr>
      <vt:lpstr>MISSION</vt:lpstr>
      <vt:lpstr>Thank you</vt:lpstr>
      <vt:lpstr>PowerPoint Presentation</vt:lpstr>
      <vt:lpstr>Please take a moment  to rate this session.   Your feedback matters to us.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SODA - One Data Framework, Infinite Possibilities</dc:title>
  <dc:creator>Rakesh Jain</dc:creator>
  <cp:lastModifiedBy>Rakesh Jain</cp:lastModifiedBy>
  <cp:revision>13</cp:revision>
  <dcterms:created xsi:type="dcterms:W3CDTF">2020-08-29T01:33:04Z</dcterms:created>
  <dcterms:modified xsi:type="dcterms:W3CDTF">2020-09-15T22:47:46Z</dcterms:modified>
</cp:coreProperties>
</file>